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64" r:id="rId2"/>
    <p:sldId id="461" r:id="rId3"/>
    <p:sldId id="433" r:id="rId4"/>
    <p:sldId id="535" r:id="rId5"/>
    <p:sldId id="536" r:id="rId6"/>
    <p:sldId id="601" r:id="rId7"/>
    <p:sldId id="468" r:id="rId8"/>
    <p:sldId id="532" r:id="rId9"/>
    <p:sldId id="537" r:id="rId10"/>
    <p:sldId id="460" r:id="rId11"/>
    <p:sldId id="560" r:id="rId12"/>
    <p:sldId id="538" r:id="rId13"/>
    <p:sldId id="504" r:id="rId14"/>
    <p:sldId id="573" r:id="rId15"/>
    <p:sldId id="561" r:id="rId16"/>
    <p:sldId id="562" r:id="rId17"/>
    <p:sldId id="563" r:id="rId18"/>
    <p:sldId id="564" r:id="rId19"/>
    <p:sldId id="630" r:id="rId20"/>
    <p:sldId id="608" r:id="rId21"/>
    <p:sldId id="637" r:id="rId22"/>
    <p:sldId id="638" r:id="rId23"/>
    <p:sldId id="609" r:id="rId24"/>
    <p:sldId id="612" r:id="rId25"/>
    <p:sldId id="633" r:id="rId26"/>
    <p:sldId id="723" r:id="rId27"/>
    <p:sldId id="643" r:id="rId28"/>
    <p:sldId id="611" r:id="rId29"/>
    <p:sldId id="389" r:id="rId30"/>
    <p:sldId id="613" r:id="rId31"/>
    <p:sldId id="614" r:id="rId32"/>
    <p:sldId id="519" r:id="rId33"/>
    <p:sldId id="520" r:id="rId34"/>
    <p:sldId id="521" r:id="rId35"/>
    <p:sldId id="522" r:id="rId36"/>
    <p:sldId id="615" r:id="rId37"/>
    <p:sldId id="619" r:id="rId38"/>
    <p:sldId id="639" r:id="rId39"/>
    <p:sldId id="401" r:id="rId40"/>
    <p:sldId id="508" r:id="rId41"/>
    <p:sldId id="642" r:id="rId42"/>
    <p:sldId id="726" r:id="rId43"/>
    <p:sldId id="727" r:id="rId44"/>
    <p:sldId id="728" r:id="rId45"/>
    <p:sldId id="636" r:id="rId46"/>
    <p:sldId id="693" r:id="rId47"/>
    <p:sldId id="694" r:id="rId48"/>
    <p:sldId id="695" r:id="rId49"/>
    <p:sldId id="696" r:id="rId50"/>
    <p:sldId id="697" r:id="rId51"/>
    <p:sldId id="698" r:id="rId52"/>
    <p:sldId id="699" r:id="rId53"/>
    <p:sldId id="729" r:id="rId54"/>
    <p:sldId id="730" r:id="rId55"/>
    <p:sldId id="731" r:id="rId56"/>
    <p:sldId id="732" r:id="rId57"/>
    <p:sldId id="733" r:id="rId58"/>
    <p:sldId id="734" r:id="rId59"/>
    <p:sldId id="700" r:id="rId60"/>
    <p:sldId id="702" r:id="rId61"/>
    <p:sldId id="703" r:id="rId62"/>
    <p:sldId id="704" r:id="rId63"/>
    <p:sldId id="705" r:id="rId64"/>
    <p:sldId id="706" r:id="rId65"/>
    <p:sldId id="707" r:id="rId66"/>
    <p:sldId id="708" r:id="rId67"/>
    <p:sldId id="709" r:id="rId68"/>
    <p:sldId id="710" r:id="rId69"/>
    <p:sldId id="711" r:id="rId70"/>
    <p:sldId id="712" r:id="rId71"/>
    <p:sldId id="713" r:id="rId72"/>
    <p:sldId id="714" r:id="rId73"/>
    <p:sldId id="715" r:id="rId74"/>
    <p:sldId id="716" r:id="rId75"/>
    <p:sldId id="717" r:id="rId76"/>
    <p:sldId id="718" r:id="rId77"/>
    <p:sldId id="719" r:id="rId78"/>
    <p:sldId id="720" r:id="rId79"/>
    <p:sldId id="721" r:id="rId80"/>
    <p:sldId id="722" r:id="rId81"/>
    <p:sldId id="724" r:id="rId82"/>
    <p:sldId id="72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ground and motivation" id="{DDB81A3A-EA77-624B-B903-359B9501C8D5}">
          <p14:sldIdLst>
            <p14:sldId id="264"/>
            <p14:sldId id="461"/>
            <p14:sldId id="433"/>
            <p14:sldId id="535"/>
            <p14:sldId id="536"/>
            <p14:sldId id="601"/>
          </p14:sldIdLst>
        </p14:section>
        <p14:section name="challenges" id="{245F2367-305B-7B47-8361-B97DB67D943E}">
          <p14:sldIdLst>
            <p14:sldId id="468"/>
            <p14:sldId id="532"/>
            <p14:sldId id="537"/>
            <p14:sldId id="460"/>
            <p14:sldId id="560"/>
            <p14:sldId id="538"/>
            <p14:sldId id="504"/>
            <p14:sldId id="573"/>
            <p14:sldId id="561"/>
            <p14:sldId id="562"/>
            <p14:sldId id="563"/>
            <p14:sldId id="564"/>
            <p14:sldId id="630"/>
            <p14:sldId id="608"/>
            <p14:sldId id="637"/>
            <p14:sldId id="638"/>
            <p14:sldId id="609"/>
            <p14:sldId id="612"/>
            <p14:sldId id="633"/>
            <p14:sldId id="723"/>
            <p14:sldId id="643"/>
            <p14:sldId id="611"/>
          </p14:sldIdLst>
        </p14:section>
        <p14:section name="clipper current" id="{4E3B5D19-2CE0-1D44-AE9D-96480BD9D097}">
          <p14:sldIdLst>
            <p14:sldId id="389"/>
            <p14:sldId id="613"/>
            <p14:sldId id="614"/>
            <p14:sldId id="519"/>
            <p14:sldId id="520"/>
            <p14:sldId id="521"/>
            <p14:sldId id="522"/>
            <p14:sldId id="615"/>
            <p14:sldId id="619"/>
            <p14:sldId id="639"/>
            <p14:sldId id="401"/>
            <p14:sldId id="508"/>
            <p14:sldId id="642"/>
            <p14:sldId id="726"/>
            <p14:sldId id="727"/>
            <p14:sldId id="728"/>
            <p14:sldId id="636"/>
            <p14:sldId id="693"/>
            <p14:sldId id="694"/>
            <p14:sldId id="695"/>
            <p14:sldId id="696"/>
            <p14:sldId id="697"/>
            <p14:sldId id="698"/>
            <p14:sldId id="699"/>
            <p14:sldId id="729"/>
            <p14:sldId id="730"/>
            <p14:sldId id="731"/>
            <p14:sldId id="732"/>
            <p14:sldId id="733"/>
            <p14:sldId id="734"/>
            <p14:sldId id="700"/>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Lst>
        </p14:section>
        <p14:section name="Backup" id="{2FBE2E71-0E12-7C45-80B8-8CE4C2027930}">
          <p14:sldIdLst>
            <p14:sldId id="724"/>
            <p14:sldId id="725"/>
          </p14:sldIdLst>
        </p14:section>
      </p14:sectionLst>
    </p:ex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15AEB"/>
    <a:srgbClr val="0095A4"/>
    <a:srgbClr val="4C72B0"/>
    <a:srgbClr val="C44D51"/>
    <a:srgbClr val="385723"/>
    <a:srgbClr val="FF771A"/>
    <a:srgbClr val="F06E19"/>
    <a:srgbClr val="E16718"/>
    <a:srgbClr val="71AE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8"/>
    <p:restoredTop sz="84068"/>
  </p:normalViewPr>
  <p:slideViewPr>
    <p:cSldViewPr snapToGrid="0" snapToObjects="1">
      <p:cViewPr>
        <p:scale>
          <a:sx n="80" d="100"/>
          <a:sy n="80" d="100"/>
        </p:scale>
        <p:origin x="6192" y="2456"/>
      </p:cViewPr>
      <p:guideLst>
        <p:guide orient="horz" pos="2184"/>
        <p:guide pos="3864"/>
      </p:guideLst>
    </p:cSldViewPr>
  </p:slideViewPr>
  <p:outlineViewPr>
    <p:cViewPr>
      <p:scale>
        <a:sx n="33" d="100"/>
        <a:sy n="33" d="100"/>
      </p:scale>
      <p:origin x="0" y="-384"/>
    </p:cViewPr>
  </p:outlineViewPr>
  <p:notesTextViewPr>
    <p:cViewPr>
      <p:scale>
        <a:sx n="185" d="100"/>
        <a:sy n="185"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010D5-81C9-C448-82E8-71177EBFEC32}" type="datetimeFigureOut">
              <a:rPr lang="en-US" smtClean="0"/>
              <a:t>3/16/18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6DF27-AD16-B741-919E-EA3A35DE951A}" type="slidenum">
              <a:rPr lang="en-US" smtClean="0"/>
              <a:t>‹#›</a:t>
            </a:fld>
            <a:endParaRPr lang="en-US"/>
          </a:p>
        </p:txBody>
      </p:sp>
    </p:spTree>
    <p:extLst>
      <p:ext uri="{BB962C8B-B14F-4D97-AF65-F5344CB8AC3E}">
        <p14:creationId xmlns:p14="http://schemas.microsoft.com/office/powerpoint/2010/main" val="147560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a:t>
            </a:fld>
            <a:endParaRPr lang="en-US"/>
          </a:p>
        </p:txBody>
      </p:sp>
    </p:spTree>
    <p:extLst>
      <p:ext uri="{BB962C8B-B14F-4D97-AF65-F5344CB8AC3E}">
        <p14:creationId xmlns:p14="http://schemas.microsoft.com/office/powerpoint/2010/main" val="1635651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Model scoring that drove Google to develop new hardware, not training</a:t>
            </a:r>
          </a:p>
        </p:txBody>
      </p:sp>
      <p:sp>
        <p:nvSpPr>
          <p:cNvPr id="4" name="Slide Number Placeholder 3"/>
          <p:cNvSpPr>
            <a:spLocks noGrp="1"/>
          </p:cNvSpPr>
          <p:nvPr>
            <p:ph type="sldNum" sz="quarter" idx="10"/>
          </p:nvPr>
        </p:nvSpPr>
        <p:spPr/>
        <p:txBody>
          <a:bodyPr/>
          <a:lstStyle/>
          <a:p>
            <a:fld id="{1986DF27-AD16-B741-919E-EA3A35DE951A}" type="slidenum">
              <a:rPr lang="en-US" smtClean="0"/>
              <a:t>10</a:t>
            </a:fld>
            <a:endParaRPr lang="en-US"/>
          </a:p>
        </p:txBody>
      </p:sp>
    </p:spTree>
    <p:extLst>
      <p:ext uri="{BB962C8B-B14F-4D97-AF65-F5344CB8AC3E}">
        <p14:creationId xmlns:p14="http://schemas.microsoft.com/office/powerpoint/2010/main" val="106469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11</a:t>
            </a:fld>
            <a:endParaRPr lang="en-US"/>
          </a:p>
        </p:txBody>
      </p:sp>
    </p:spTree>
    <p:extLst>
      <p:ext uri="{BB962C8B-B14F-4D97-AF65-F5344CB8AC3E}">
        <p14:creationId xmlns:p14="http://schemas.microsoft.com/office/powerpoint/2010/main" val="43130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12</a:t>
            </a:fld>
            <a:endParaRPr lang="en-US"/>
          </a:p>
        </p:txBody>
      </p:sp>
    </p:spTree>
    <p:extLst>
      <p:ext uri="{BB962C8B-B14F-4D97-AF65-F5344CB8AC3E}">
        <p14:creationId xmlns:p14="http://schemas.microsoft.com/office/powerpoint/2010/main" val="152936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models, different frameworks have different strengths</a:t>
            </a:r>
          </a:p>
          <a:p>
            <a:endParaRPr lang="en-US" baseline="0" dirty="0" smtClean="0"/>
          </a:p>
          <a:p>
            <a:r>
              <a:rPr lang="en-US" baseline="0" dirty="0" smtClean="0"/>
              <a:t>Give example of why all are needed</a:t>
            </a:r>
          </a:p>
          <a:p>
            <a:endParaRPr lang="en-US" baseline="0" dirty="0" smtClean="0"/>
          </a:p>
          <a:p>
            <a:r>
              <a:rPr lang="en-US" baseline="0" dirty="0" smtClean="0"/>
              <a:t>Multiple applications with different needs within an org</a:t>
            </a:r>
          </a:p>
          <a:p>
            <a:endParaRPr lang="en-US" baseline="0" dirty="0" smtClean="0"/>
          </a:p>
          <a:p>
            <a:r>
              <a:rPr lang="en-US" baseline="0" dirty="0" smtClean="0"/>
              <a:t>Even a single application may need to support multiple frameworks</a:t>
            </a:r>
          </a:p>
        </p:txBody>
      </p:sp>
      <p:sp>
        <p:nvSpPr>
          <p:cNvPr id="4" name="Slide Number Placeholder 3"/>
          <p:cNvSpPr>
            <a:spLocks noGrp="1"/>
          </p:cNvSpPr>
          <p:nvPr>
            <p:ph type="sldNum" sz="quarter" idx="10"/>
          </p:nvPr>
        </p:nvSpPr>
        <p:spPr/>
        <p:txBody>
          <a:bodyPr/>
          <a:lstStyle/>
          <a:p>
            <a:fld id="{1986DF27-AD16-B741-919E-EA3A35DE951A}" type="slidenum">
              <a:rPr lang="en-US" smtClean="0"/>
              <a:t>14</a:t>
            </a:fld>
            <a:endParaRPr lang="en-US"/>
          </a:p>
        </p:txBody>
      </p:sp>
    </p:spTree>
    <p:extLst>
      <p:ext uri="{BB962C8B-B14F-4D97-AF65-F5344CB8AC3E}">
        <p14:creationId xmlns:p14="http://schemas.microsoft.com/office/powerpoint/2010/main" val="222458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15</a:t>
            </a:fld>
            <a:endParaRPr lang="en-US"/>
          </a:p>
        </p:txBody>
      </p:sp>
    </p:spTree>
    <p:extLst>
      <p:ext uri="{BB962C8B-B14F-4D97-AF65-F5344CB8AC3E}">
        <p14:creationId xmlns:p14="http://schemas.microsoft.com/office/powerpoint/2010/main" val="29137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16</a:t>
            </a:fld>
            <a:endParaRPr lang="en-US"/>
          </a:p>
        </p:txBody>
      </p:sp>
    </p:spTree>
    <p:extLst>
      <p:ext uri="{BB962C8B-B14F-4D97-AF65-F5344CB8AC3E}">
        <p14:creationId xmlns:p14="http://schemas.microsoft.com/office/powerpoint/2010/main" val="9299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18</a:t>
            </a:fld>
            <a:endParaRPr lang="en-US"/>
          </a:p>
        </p:txBody>
      </p:sp>
    </p:spTree>
    <p:extLst>
      <p:ext uri="{BB962C8B-B14F-4D97-AF65-F5344CB8AC3E}">
        <p14:creationId xmlns:p14="http://schemas.microsoft.com/office/powerpoint/2010/main" val="49327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19</a:t>
            </a:fld>
            <a:endParaRPr lang="en-US"/>
          </a:p>
        </p:txBody>
      </p:sp>
    </p:spTree>
    <p:extLst>
      <p:ext uri="{BB962C8B-B14F-4D97-AF65-F5344CB8AC3E}">
        <p14:creationId xmlns:p14="http://schemas.microsoft.com/office/powerpoint/2010/main" val="2080101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models, different frameworks have different strengths</a:t>
            </a:r>
          </a:p>
          <a:p>
            <a:endParaRPr lang="en-US" baseline="0" dirty="0" smtClean="0"/>
          </a:p>
          <a:p>
            <a:r>
              <a:rPr lang="en-US" baseline="0" dirty="0" smtClean="0"/>
              <a:t>Give example of why all are needed</a:t>
            </a:r>
          </a:p>
          <a:p>
            <a:endParaRPr lang="en-US" baseline="0" dirty="0" smtClean="0"/>
          </a:p>
          <a:p>
            <a:r>
              <a:rPr lang="en-US" baseline="0" dirty="0" smtClean="0"/>
              <a:t>Multiple applications with different needs within an org</a:t>
            </a:r>
          </a:p>
          <a:p>
            <a:endParaRPr lang="en-US" baseline="0" dirty="0" smtClean="0"/>
          </a:p>
          <a:p>
            <a:r>
              <a:rPr lang="en-US" baseline="0" dirty="0" smtClean="0"/>
              <a:t>Even a single application may need to support multiple frameworks</a:t>
            </a:r>
          </a:p>
        </p:txBody>
      </p:sp>
      <p:sp>
        <p:nvSpPr>
          <p:cNvPr id="4" name="Slide Number Placeholder 3"/>
          <p:cNvSpPr>
            <a:spLocks noGrp="1"/>
          </p:cNvSpPr>
          <p:nvPr>
            <p:ph type="sldNum" sz="quarter" idx="10"/>
          </p:nvPr>
        </p:nvSpPr>
        <p:spPr/>
        <p:txBody>
          <a:bodyPr/>
          <a:lstStyle/>
          <a:p>
            <a:fld id="{1986DF27-AD16-B741-919E-EA3A35DE951A}" type="slidenum">
              <a:rPr lang="en-US" smtClean="0"/>
              <a:t>20</a:t>
            </a:fld>
            <a:endParaRPr lang="en-US"/>
          </a:p>
        </p:txBody>
      </p:sp>
    </p:spTree>
    <p:extLst>
      <p:ext uri="{BB962C8B-B14F-4D97-AF65-F5344CB8AC3E}">
        <p14:creationId xmlns:p14="http://schemas.microsoft.com/office/powerpoint/2010/main" val="69772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models, different frameworks have different strengths</a:t>
            </a:r>
          </a:p>
          <a:p>
            <a:endParaRPr lang="en-US" baseline="0" dirty="0" smtClean="0"/>
          </a:p>
          <a:p>
            <a:r>
              <a:rPr lang="en-US" baseline="0" dirty="0" smtClean="0"/>
              <a:t>Give example of why all are needed</a:t>
            </a:r>
          </a:p>
          <a:p>
            <a:endParaRPr lang="en-US" baseline="0" dirty="0" smtClean="0"/>
          </a:p>
          <a:p>
            <a:r>
              <a:rPr lang="en-US" baseline="0" dirty="0" smtClean="0"/>
              <a:t>Multiple applications with different needs within an org</a:t>
            </a:r>
          </a:p>
          <a:p>
            <a:endParaRPr lang="en-US" baseline="0" dirty="0" smtClean="0"/>
          </a:p>
          <a:p>
            <a:r>
              <a:rPr lang="en-US" baseline="0" dirty="0" smtClean="0"/>
              <a:t>Even a single application may need to support multiple frameworks</a:t>
            </a:r>
          </a:p>
        </p:txBody>
      </p:sp>
      <p:sp>
        <p:nvSpPr>
          <p:cNvPr id="4" name="Slide Number Placeholder 3"/>
          <p:cNvSpPr>
            <a:spLocks noGrp="1"/>
          </p:cNvSpPr>
          <p:nvPr>
            <p:ph type="sldNum" sz="quarter" idx="10"/>
          </p:nvPr>
        </p:nvSpPr>
        <p:spPr/>
        <p:txBody>
          <a:bodyPr/>
          <a:lstStyle/>
          <a:p>
            <a:fld id="{1986DF27-AD16-B741-919E-EA3A35DE951A}" type="slidenum">
              <a:rPr lang="en-US" smtClean="0"/>
              <a:t>21</a:t>
            </a:fld>
            <a:endParaRPr lang="en-US"/>
          </a:p>
        </p:txBody>
      </p:sp>
    </p:spTree>
    <p:extLst>
      <p:ext uri="{BB962C8B-B14F-4D97-AF65-F5344CB8AC3E}">
        <p14:creationId xmlns:p14="http://schemas.microsoft.com/office/powerpoint/2010/main" val="56220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a:t>
            </a:fld>
            <a:endParaRPr lang="en-US"/>
          </a:p>
        </p:txBody>
      </p:sp>
    </p:spTree>
    <p:extLst>
      <p:ext uri="{BB962C8B-B14F-4D97-AF65-F5344CB8AC3E}">
        <p14:creationId xmlns:p14="http://schemas.microsoft.com/office/powerpoint/2010/main" val="45204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models, different frameworks have different strengths</a:t>
            </a:r>
          </a:p>
          <a:p>
            <a:endParaRPr lang="en-US" baseline="0" dirty="0" smtClean="0"/>
          </a:p>
          <a:p>
            <a:r>
              <a:rPr lang="en-US" baseline="0" dirty="0" smtClean="0"/>
              <a:t>Give example of why all are needed</a:t>
            </a:r>
          </a:p>
          <a:p>
            <a:endParaRPr lang="en-US" baseline="0" dirty="0" smtClean="0"/>
          </a:p>
          <a:p>
            <a:r>
              <a:rPr lang="en-US" baseline="0" dirty="0" smtClean="0"/>
              <a:t>Multiple applications with different needs within an org</a:t>
            </a:r>
          </a:p>
          <a:p>
            <a:endParaRPr lang="en-US" baseline="0" dirty="0" smtClean="0"/>
          </a:p>
          <a:p>
            <a:r>
              <a:rPr lang="en-US" baseline="0" dirty="0" smtClean="0"/>
              <a:t>Even a single application may need to support multiple frameworks</a:t>
            </a:r>
          </a:p>
        </p:txBody>
      </p:sp>
      <p:sp>
        <p:nvSpPr>
          <p:cNvPr id="4" name="Slide Number Placeholder 3"/>
          <p:cNvSpPr>
            <a:spLocks noGrp="1"/>
          </p:cNvSpPr>
          <p:nvPr>
            <p:ph type="sldNum" sz="quarter" idx="10"/>
          </p:nvPr>
        </p:nvSpPr>
        <p:spPr/>
        <p:txBody>
          <a:bodyPr/>
          <a:lstStyle/>
          <a:p>
            <a:fld id="{1986DF27-AD16-B741-919E-EA3A35DE951A}" type="slidenum">
              <a:rPr lang="en-US" smtClean="0"/>
              <a:t>22</a:t>
            </a:fld>
            <a:endParaRPr lang="en-US"/>
          </a:p>
        </p:txBody>
      </p:sp>
    </p:spTree>
    <p:extLst>
      <p:ext uri="{BB962C8B-B14F-4D97-AF65-F5344CB8AC3E}">
        <p14:creationId xmlns:p14="http://schemas.microsoft.com/office/powerpoint/2010/main" val="1665487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23</a:t>
            </a:fld>
            <a:endParaRPr lang="en-US"/>
          </a:p>
        </p:txBody>
      </p:sp>
    </p:spTree>
    <p:extLst>
      <p:ext uri="{BB962C8B-B14F-4D97-AF65-F5344CB8AC3E}">
        <p14:creationId xmlns:p14="http://schemas.microsoft.com/office/powerpoint/2010/main" val="648793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a:t>
            </a:r>
            <a:r>
              <a:rPr lang="en-US" dirty="0" err="1" smtClean="0"/>
              <a:t>github</a:t>
            </a:r>
            <a:r>
              <a:rPr lang="en-US" baseline="0" dirty="0" smtClean="0"/>
              <a:t> link</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24</a:t>
            </a:fld>
            <a:endParaRPr lang="en-US"/>
          </a:p>
        </p:txBody>
      </p:sp>
    </p:spTree>
    <p:extLst>
      <p:ext uri="{BB962C8B-B14F-4D97-AF65-F5344CB8AC3E}">
        <p14:creationId xmlns:p14="http://schemas.microsoft.com/office/powerpoint/2010/main" val="131571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25</a:t>
            </a:fld>
            <a:endParaRPr lang="en-US"/>
          </a:p>
        </p:txBody>
      </p:sp>
    </p:spTree>
    <p:extLst>
      <p:ext uri="{BB962C8B-B14F-4D97-AF65-F5344CB8AC3E}">
        <p14:creationId xmlns:p14="http://schemas.microsoft.com/office/powerpoint/2010/main" val="1032900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26</a:t>
            </a:fld>
            <a:endParaRPr lang="en-US"/>
          </a:p>
        </p:txBody>
      </p:sp>
    </p:spTree>
    <p:extLst>
      <p:ext uri="{BB962C8B-B14F-4D97-AF65-F5344CB8AC3E}">
        <p14:creationId xmlns:p14="http://schemas.microsoft.com/office/powerpoint/2010/main" val="109271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all you need to do</a:t>
            </a:r>
            <a:r>
              <a:rPr lang="en-US" baseline="0" dirty="0" smtClean="0"/>
              <a:t> to launch a Clipper cluster is pip install</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27</a:t>
            </a:fld>
            <a:endParaRPr lang="en-US"/>
          </a:p>
        </p:txBody>
      </p:sp>
    </p:spTree>
    <p:extLst>
      <p:ext uri="{BB962C8B-B14F-4D97-AF65-F5344CB8AC3E}">
        <p14:creationId xmlns:p14="http://schemas.microsoft.com/office/powerpoint/2010/main" val="31219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 away the model behind a uniform</a:t>
            </a:r>
            <a:r>
              <a:rPr lang="en-US" baseline="0" dirty="0" smtClean="0"/>
              <a:t> API”</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28</a:t>
            </a:fld>
            <a:endParaRPr lang="en-US"/>
          </a:p>
        </p:txBody>
      </p:sp>
    </p:spTree>
    <p:extLst>
      <p:ext uri="{BB962C8B-B14F-4D97-AF65-F5344CB8AC3E}">
        <p14:creationId xmlns:p14="http://schemas.microsoft.com/office/powerpoint/2010/main" val="1253064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29</a:t>
            </a:fld>
            <a:endParaRPr lang="en-US"/>
          </a:p>
        </p:txBody>
      </p:sp>
    </p:spTree>
    <p:extLst>
      <p:ext uri="{BB962C8B-B14F-4D97-AF65-F5344CB8AC3E}">
        <p14:creationId xmlns:p14="http://schemas.microsoft.com/office/powerpoint/2010/main" val="1960481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30</a:t>
            </a:fld>
            <a:endParaRPr lang="en-US"/>
          </a:p>
        </p:txBody>
      </p:sp>
    </p:spTree>
    <p:extLst>
      <p:ext uri="{BB962C8B-B14F-4D97-AF65-F5344CB8AC3E}">
        <p14:creationId xmlns:p14="http://schemas.microsoft.com/office/powerpoint/2010/main" val="1091806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31</a:t>
            </a:fld>
            <a:endParaRPr lang="en-US"/>
          </a:p>
        </p:txBody>
      </p:sp>
    </p:spTree>
    <p:extLst>
      <p:ext uri="{BB962C8B-B14F-4D97-AF65-F5344CB8AC3E}">
        <p14:creationId xmlns:p14="http://schemas.microsoft.com/office/powerpoint/2010/main" val="194918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a:t>
            </a:fld>
            <a:endParaRPr lang="en-US"/>
          </a:p>
        </p:txBody>
      </p:sp>
    </p:spTree>
    <p:extLst>
      <p:ext uri="{BB962C8B-B14F-4D97-AF65-F5344CB8AC3E}">
        <p14:creationId xmlns:p14="http://schemas.microsoft.com/office/powerpoint/2010/main" val="1906173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Black-box</a:t>
            </a:r>
            <a:r>
              <a:rPr lang="en-US" baseline="0" dirty="0" smtClean="0"/>
              <a:t> abstraction</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32</a:t>
            </a:fld>
            <a:endParaRPr lang="en-US"/>
          </a:p>
        </p:txBody>
      </p:sp>
    </p:spTree>
    <p:extLst>
      <p:ext uri="{BB962C8B-B14F-4D97-AF65-F5344CB8AC3E}">
        <p14:creationId xmlns:p14="http://schemas.microsoft.com/office/powerpoint/2010/main" val="2019806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scientist doesn’t have</a:t>
            </a:r>
            <a:r>
              <a:rPr lang="en-US" baseline="0" dirty="0" smtClean="0"/>
              <a:t> to learn any new skills</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33</a:t>
            </a:fld>
            <a:endParaRPr lang="en-US"/>
          </a:p>
        </p:txBody>
      </p:sp>
    </p:spTree>
    <p:extLst>
      <p:ext uri="{BB962C8B-B14F-4D97-AF65-F5344CB8AC3E}">
        <p14:creationId xmlns:p14="http://schemas.microsoft.com/office/powerpoint/2010/main" val="501434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34</a:t>
            </a:fld>
            <a:endParaRPr lang="en-US"/>
          </a:p>
        </p:txBody>
      </p:sp>
    </p:spTree>
    <p:extLst>
      <p:ext uri="{BB962C8B-B14F-4D97-AF65-F5344CB8AC3E}">
        <p14:creationId xmlns:p14="http://schemas.microsoft.com/office/powerpoint/2010/main" val="419425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frontend dev</a:t>
            </a:r>
            <a:r>
              <a:rPr lang="en-US" baseline="0" dirty="0" smtClean="0"/>
              <a:t> </a:t>
            </a:r>
            <a:r>
              <a:rPr lang="en-US" baseline="0" smtClean="0"/>
              <a:t>perspective Clipper</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35</a:t>
            </a:fld>
            <a:endParaRPr lang="en-US"/>
          </a:p>
        </p:txBody>
      </p:sp>
    </p:spTree>
    <p:extLst>
      <p:ext uri="{BB962C8B-B14F-4D97-AF65-F5344CB8AC3E}">
        <p14:creationId xmlns:p14="http://schemas.microsoft.com/office/powerpoint/2010/main" val="901030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36</a:t>
            </a:fld>
            <a:endParaRPr lang="en-US"/>
          </a:p>
        </p:txBody>
      </p:sp>
    </p:spTree>
    <p:extLst>
      <p:ext uri="{BB962C8B-B14F-4D97-AF65-F5344CB8AC3E}">
        <p14:creationId xmlns:p14="http://schemas.microsoft.com/office/powerpoint/2010/main" val="220867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37</a:t>
            </a:fld>
            <a:endParaRPr lang="en-US"/>
          </a:p>
        </p:txBody>
      </p:sp>
    </p:spTree>
    <p:extLst>
      <p:ext uri="{BB962C8B-B14F-4D97-AF65-F5344CB8AC3E}">
        <p14:creationId xmlns:p14="http://schemas.microsoft.com/office/powerpoint/2010/main" val="1301198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38</a:t>
            </a:fld>
            <a:endParaRPr lang="en-US"/>
          </a:p>
        </p:txBody>
      </p:sp>
    </p:spTree>
    <p:extLst>
      <p:ext uri="{BB962C8B-B14F-4D97-AF65-F5344CB8AC3E}">
        <p14:creationId xmlns:p14="http://schemas.microsoft.com/office/powerpoint/2010/main" val="82254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39</a:t>
            </a:fld>
            <a:endParaRPr lang="en-US"/>
          </a:p>
        </p:txBody>
      </p:sp>
    </p:spTree>
    <p:extLst>
      <p:ext uri="{BB962C8B-B14F-4D97-AF65-F5344CB8AC3E}">
        <p14:creationId xmlns:p14="http://schemas.microsoft.com/office/powerpoint/2010/main" val="2090579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clearer that batching navigates tradeoff between throughput and latency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40</a:t>
            </a:fld>
            <a:endParaRPr lang="en-US"/>
          </a:p>
        </p:txBody>
      </p:sp>
    </p:spTree>
    <p:extLst>
      <p:ext uri="{BB962C8B-B14F-4D97-AF65-F5344CB8AC3E}">
        <p14:creationId xmlns:p14="http://schemas.microsoft.com/office/powerpoint/2010/main" val="1544121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clearer that batching navigates tradeoff between throughput and latency</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41</a:t>
            </a:fld>
            <a:endParaRPr lang="en-US"/>
          </a:p>
        </p:txBody>
      </p:sp>
    </p:spTree>
    <p:extLst>
      <p:ext uri="{BB962C8B-B14F-4D97-AF65-F5344CB8AC3E}">
        <p14:creationId xmlns:p14="http://schemas.microsoft.com/office/powerpoint/2010/main" val="9885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a:t>
            </a:fld>
            <a:endParaRPr lang="en-US"/>
          </a:p>
        </p:txBody>
      </p:sp>
    </p:spTree>
    <p:extLst>
      <p:ext uri="{BB962C8B-B14F-4D97-AF65-F5344CB8AC3E}">
        <p14:creationId xmlns:p14="http://schemas.microsoft.com/office/powerpoint/2010/main" val="1506687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Two</a:t>
            </a:r>
            <a:r>
              <a:rPr lang="en-US" baseline="0" dirty="0" smtClean="0">
                <a:solidFill>
                  <a:srgbClr val="FF0000"/>
                </a:solidFill>
              </a:rPr>
              <a:t> plots, </a:t>
            </a:r>
            <a:r>
              <a:rPr lang="en-US" baseline="0" dirty="0" err="1" smtClean="0">
                <a:solidFill>
                  <a:srgbClr val="FF0000"/>
                </a:solidFill>
              </a:rPr>
              <a:t>thorughput</a:t>
            </a:r>
            <a:r>
              <a:rPr lang="en-US" baseline="0" dirty="0" smtClean="0">
                <a:solidFill>
                  <a:srgbClr val="FF0000"/>
                </a:solidFill>
              </a:rPr>
              <a:t> on top, latency on bottom</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t>42</a:t>
            </a:fld>
            <a:endParaRPr lang="en-US"/>
          </a:p>
        </p:txBody>
      </p:sp>
    </p:spTree>
    <p:extLst>
      <p:ext uri="{BB962C8B-B14F-4D97-AF65-F5344CB8AC3E}">
        <p14:creationId xmlns:p14="http://schemas.microsoft.com/office/powerpoint/2010/main" val="724429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Two</a:t>
            </a:r>
            <a:r>
              <a:rPr lang="en-US" baseline="0" dirty="0" smtClean="0">
                <a:solidFill>
                  <a:srgbClr val="FF0000"/>
                </a:solidFill>
              </a:rPr>
              <a:t> plots, </a:t>
            </a:r>
            <a:r>
              <a:rPr lang="en-US" baseline="0" dirty="0" err="1" smtClean="0">
                <a:solidFill>
                  <a:srgbClr val="FF0000"/>
                </a:solidFill>
              </a:rPr>
              <a:t>thorughput</a:t>
            </a:r>
            <a:r>
              <a:rPr lang="en-US" baseline="0" dirty="0" smtClean="0">
                <a:solidFill>
                  <a:srgbClr val="FF0000"/>
                </a:solidFill>
              </a:rPr>
              <a:t> on top, latency on bottom</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t>43</a:t>
            </a:fld>
            <a:endParaRPr lang="en-US"/>
          </a:p>
        </p:txBody>
      </p:sp>
    </p:spTree>
    <p:extLst>
      <p:ext uri="{BB962C8B-B14F-4D97-AF65-F5344CB8AC3E}">
        <p14:creationId xmlns:p14="http://schemas.microsoft.com/office/powerpoint/2010/main" val="1563324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Two</a:t>
            </a:r>
            <a:r>
              <a:rPr lang="en-US" baseline="0" dirty="0" smtClean="0">
                <a:solidFill>
                  <a:srgbClr val="FF0000"/>
                </a:solidFill>
              </a:rPr>
              <a:t> plots, </a:t>
            </a:r>
            <a:r>
              <a:rPr lang="en-US" baseline="0" dirty="0" err="1" smtClean="0">
                <a:solidFill>
                  <a:srgbClr val="FF0000"/>
                </a:solidFill>
              </a:rPr>
              <a:t>thorughput</a:t>
            </a:r>
            <a:r>
              <a:rPr lang="en-US" baseline="0" dirty="0" smtClean="0">
                <a:solidFill>
                  <a:srgbClr val="FF0000"/>
                </a:solidFill>
              </a:rPr>
              <a:t> on top, latency on bottom</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86DF27-AD16-B741-919E-EA3A35DE951A}" type="slidenum">
              <a:rPr lang="en-US" smtClean="0"/>
              <a:t>44</a:t>
            </a:fld>
            <a:endParaRPr lang="en-US"/>
          </a:p>
        </p:txBody>
      </p:sp>
    </p:spTree>
    <p:extLst>
      <p:ext uri="{BB962C8B-B14F-4D97-AF65-F5344CB8AC3E}">
        <p14:creationId xmlns:p14="http://schemas.microsoft.com/office/powerpoint/2010/main" val="1049123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45</a:t>
            </a:fld>
            <a:endParaRPr lang="en-US"/>
          </a:p>
        </p:txBody>
      </p:sp>
    </p:spTree>
    <p:extLst>
      <p:ext uri="{BB962C8B-B14F-4D97-AF65-F5344CB8AC3E}">
        <p14:creationId xmlns:p14="http://schemas.microsoft.com/office/powerpoint/2010/main" val="139584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46</a:t>
            </a:fld>
            <a:endParaRPr lang="en-US"/>
          </a:p>
        </p:txBody>
      </p:sp>
    </p:spTree>
    <p:extLst>
      <p:ext uri="{BB962C8B-B14F-4D97-AF65-F5344CB8AC3E}">
        <p14:creationId xmlns:p14="http://schemas.microsoft.com/office/powerpoint/2010/main" val="1257734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48</a:t>
            </a:fld>
            <a:endParaRPr lang="en-US"/>
          </a:p>
        </p:txBody>
      </p:sp>
    </p:spTree>
    <p:extLst>
      <p:ext uri="{BB962C8B-B14F-4D97-AF65-F5344CB8AC3E}">
        <p14:creationId xmlns:p14="http://schemas.microsoft.com/office/powerpoint/2010/main" val="2109390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49</a:t>
            </a:fld>
            <a:endParaRPr lang="en-US"/>
          </a:p>
        </p:txBody>
      </p:sp>
    </p:spTree>
    <p:extLst>
      <p:ext uri="{BB962C8B-B14F-4D97-AF65-F5344CB8AC3E}">
        <p14:creationId xmlns:p14="http://schemas.microsoft.com/office/powerpoint/2010/main" val="1241361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50</a:t>
            </a:fld>
            <a:endParaRPr lang="en-US"/>
          </a:p>
        </p:txBody>
      </p:sp>
    </p:spTree>
    <p:extLst>
      <p:ext uri="{BB962C8B-B14F-4D97-AF65-F5344CB8AC3E}">
        <p14:creationId xmlns:p14="http://schemas.microsoft.com/office/powerpoint/2010/main" val="155027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51</a:t>
            </a:fld>
            <a:endParaRPr lang="en-US"/>
          </a:p>
        </p:txBody>
      </p:sp>
    </p:spTree>
    <p:extLst>
      <p:ext uri="{BB962C8B-B14F-4D97-AF65-F5344CB8AC3E}">
        <p14:creationId xmlns:p14="http://schemas.microsoft.com/office/powerpoint/2010/main" val="830109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52</a:t>
            </a:fld>
            <a:endParaRPr lang="en-US"/>
          </a:p>
        </p:txBody>
      </p:sp>
    </p:spTree>
    <p:extLst>
      <p:ext uri="{BB962C8B-B14F-4D97-AF65-F5344CB8AC3E}">
        <p14:creationId xmlns:p14="http://schemas.microsoft.com/office/powerpoint/2010/main" val="18726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a:t>
            </a:fld>
            <a:endParaRPr lang="en-US"/>
          </a:p>
        </p:txBody>
      </p:sp>
    </p:spTree>
    <p:extLst>
      <p:ext uri="{BB962C8B-B14F-4D97-AF65-F5344CB8AC3E}">
        <p14:creationId xmlns:p14="http://schemas.microsoft.com/office/powerpoint/2010/main" val="49789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 away the model behind a uniform</a:t>
            </a:r>
            <a:r>
              <a:rPr lang="en-US" baseline="0" dirty="0" smtClean="0"/>
              <a:t> API”</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573510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model-abstraction</a:t>
            </a:r>
            <a:r>
              <a:rPr lang="en-US" baseline="0" dirty="0" smtClean="0"/>
              <a:t> layer lets you plug in many models, model selection layer chooses between them</a:t>
            </a:r>
          </a:p>
          <a:p>
            <a:endParaRPr lang="en-US" baseline="0" dirty="0" smtClean="0"/>
          </a:p>
          <a:p>
            <a:r>
              <a:rPr lang="en-US" baseline="0" dirty="0" smtClean="0"/>
              <a:t>introduce learning </a:t>
            </a:r>
            <a:r>
              <a:rPr lang="en-US" baseline="0" smtClean="0"/>
              <a:t>in selection layer later</a:t>
            </a:r>
            <a:endParaRPr lang="en-US"/>
          </a:p>
        </p:txBody>
      </p:sp>
      <p:sp>
        <p:nvSpPr>
          <p:cNvPr id="4" name="Slide Number Placeholder 3"/>
          <p:cNvSpPr>
            <a:spLocks noGrp="1"/>
          </p:cNvSpPr>
          <p:nvPr>
            <p:ph type="sldNum" sz="quarter" idx="10"/>
          </p:nvPr>
        </p:nvSpPr>
        <p:spPr/>
        <p:txBody>
          <a:bodyPr/>
          <a:lstStyle/>
          <a:p>
            <a:fld id="{1986DF27-AD16-B741-919E-EA3A35DE951A}" type="slidenum">
              <a:rPr lang="en-US" smtClean="0"/>
              <a:t>54</a:t>
            </a:fld>
            <a:endParaRPr lang="en-US"/>
          </a:p>
        </p:txBody>
      </p:sp>
    </p:spTree>
    <p:extLst>
      <p:ext uri="{BB962C8B-B14F-4D97-AF65-F5344CB8AC3E}">
        <p14:creationId xmlns:p14="http://schemas.microsoft.com/office/powerpoint/2010/main" val="469728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a:t>
            </a:r>
            <a:r>
              <a:rPr lang="en-US" baseline="0" dirty="0" smtClean="0"/>
              <a:t> combining predictions from multiple models we can improve application accuracy and quantify confidence in predictions</a:t>
            </a:r>
            <a:endParaRPr lang="en-US" dirty="0" smtClean="0"/>
          </a:p>
        </p:txBody>
      </p:sp>
      <p:sp>
        <p:nvSpPr>
          <p:cNvPr id="4" name="Slide Number Placeholder 3"/>
          <p:cNvSpPr>
            <a:spLocks noGrp="1"/>
          </p:cNvSpPr>
          <p:nvPr>
            <p:ph type="sldNum" sz="quarter" idx="10"/>
          </p:nvPr>
        </p:nvSpPr>
        <p:spPr/>
        <p:txBody>
          <a:bodyPr/>
          <a:lstStyle/>
          <a:p>
            <a:fld id="{1986DF27-AD16-B741-919E-EA3A35DE951A}" type="slidenum">
              <a:rPr lang="en-US" smtClean="0"/>
              <a:t>56</a:t>
            </a:fld>
            <a:endParaRPr lang="en-US"/>
          </a:p>
        </p:txBody>
      </p:sp>
    </p:spTree>
    <p:extLst>
      <p:ext uri="{BB962C8B-B14F-4D97-AF65-F5344CB8AC3E}">
        <p14:creationId xmlns:p14="http://schemas.microsoft.com/office/powerpoint/2010/main" val="1953291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57</a:t>
            </a:fld>
            <a:endParaRPr lang="en-US"/>
          </a:p>
        </p:txBody>
      </p:sp>
    </p:spTree>
    <p:extLst>
      <p:ext uri="{BB962C8B-B14F-4D97-AF65-F5344CB8AC3E}">
        <p14:creationId xmlns:p14="http://schemas.microsoft.com/office/powerpoint/2010/main" val="853930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cat picture”</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58</a:t>
            </a:fld>
            <a:endParaRPr lang="en-US"/>
          </a:p>
        </p:txBody>
      </p:sp>
    </p:spTree>
    <p:extLst>
      <p:ext uri="{BB962C8B-B14F-4D97-AF65-F5344CB8AC3E}">
        <p14:creationId xmlns:p14="http://schemas.microsoft.com/office/powerpoint/2010/main" val="275171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59</a:t>
            </a:fld>
            <a:endParaRPr lang="en-US"/>
          </a:p>
        </p:txBody>
      </p:sp>
    </p:spTree>
    <p:extLst>
      <p:ext uri="{BB962C8B-B14F-4D97-AF65-F5344CB8AC3E}">
        <p14:creationId xmlns:p14="http://schemas.microsoft.com/office/powerpoint/2010/main" val="151176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fact, we’ve identified a number of practically motivated model composition patterns: </a:t>
            </a:r>
            <a:endParaRPr lang="en-US" dirty="0" smtClean="0"/>
          </a:p>
          <a:p>
            <a:endParaRPr lang="en-US" dirty="0" smtClean="0"/>
          </a:p>
          <a:p>
            <a:r>
              <a:rPr lang="en-US" dirty="0" smtClean="0"/>
              <a:t>Ensembles : querying multiple models to</a:t>
            </a:r>
            <a:r>
              <a:rPr lang="en-US" baseline="0" dirty="0" smtClean="0"/>
              <a:t> render more accurate predictions</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60</a:t>
            </a:fld>
            <a:endParaRPr lang="en-US" altLang="en-US"/>
          </a:p>
        </p:txBody>
      </p:sp>
    </p:spTree>
    <p:extLst>
      <p:ext uri="{BB962C8B-B14F-4D97-AF65-F5344CB8AC3E}">
        <p14:creationId xmlns:p14="http://schemas.microsoft.com/office/powerpoint/2010/main" val="1276816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Bandit</a:t>
            </a:r>
            <a:r>
              <a:rPr lang="en-US" baseline="0" dirty="0" smtClean="0"/>
              <a:t>-stile algorithms</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61</a:t>
            </a:fld>
            <a:endParaRPr lang="en-US" altLang="en-US"/>
          </a:p>
        </p:txBody>
      </p:sp>
    </p:spTree>
    <p:extLst>
      <p:ext uri="{BB962C8B-B14F-4D97-AF65-F5344CB8AC3E}">
        <p14:creationId xmlns:p14="http://schemas.microsoft.com/office/powerpoint/2010/main" val="790297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execution models where</a:t>
            </a:r>
            <a:r>
              <a:rPr lang="en-US" baseline="0" dirty="0" smtClean="0"/>
              <a:t> models are </a:t>
            </a:r>
            <a:r>
              <a:rPr lang="en-US" baseline="0" dirty="0" err="1" smtClean="0"/>
              <a:t>exucuted</a:t>
            </a:r>
            <a:r>
              <a:rPr lang="en-US" baseline="0" dirty="0" smtClean="0"/>
              <a:t> conditionally , for various reasons, </a:t>
            </a:r>
          </a:p>
          <a:p>
            <a:r>
              <a:rPr lang="en-US" baseline="0" dirty="0" smtClean="0"/>
              <a:t>For example </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62</a:t>
            </a:fld>
            <a:endParaRPr lang="en-US" altLang="en-US"/>
          </a:p>
        </p:txBody>
      </p:sp>
    </p:spTree>
    <p:extLst>
      <p:ext uri="{BB962C8B-B14F-4D97-AF65-F5344CB8AC3E}">
        <p14:creationId xmlns:p14="http://schemas.microsoft.com/office/powerpoint/2010/main" val="210755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Conditional execution models where</a:t>
            </a:r>
            <a:r>
              <a:rPr lang="en-US" baseline="0" dirty="0" smtClean="0"/>
              <a:t> models are </a:t>
            </a:r>
            <a:r>
              <a:rPr lang="en-US" baseline="0" dirty="0" err="1" smtClean="0"/>
              <a:t>exucuted</a:t>
            </a:r>
            <a:r>
              <a:rPr lang="en-US" baseline="0" dirty="0" smtClean="0"/>
              <a:t> conditionally , for various reasons, </a:t>
            </a:r>
          </a:p>
          <a:p>
            <a:r>
              <a:rPr lang="en-US" baseline="0" dirty="0" smtClean="0"/>
              <a:t>For example </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63</a:t>
            </a:fld>
            <a:endParaRPr lang="en-US" altLang="en-US"/>
          </a:p>
        </p:txBody>
      </p:sp>
    </p:spTree>
    <p:extLst>
      <p:ext uri="{BB962C8B-B14F-4D97-AF65-F5344CB8AC3E}">
        <p14:creationId xmlns:p14="http://schemas.microsoft.com/office/powerpoint/2010/main" val="110278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 away the model behind a uniform</a:t>
            </a:r>
            <a:r>
              <a:rPr lang="en-US" baseline="0" dirty="0" smtClean="0"/>
              <a:t> API”</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6</a:t>
            </a:fld>
            <a:endParaRPr lang="en-US"/>
          </a:p>
        </p:txBody>
      </p:sp>
    </p:spTree>
    <p:extLst>
      <p:ext uri="{BB962C8B-B14F-4D97-AF65-F5344CB8AC3E}">
        <p14:creationId xmlns:p14="http://schemas.microsoft.com/office/powerpoint/2010/main" val="1509909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64</a:t>
            </a:fld>
            <a:endParaRPr lang="en-US" altLang="en-US"/>
          </a:p>
        </p:txBody>
      </p:sp>
    </p:spTree>
    <p:extLst>
      <p:ext uri="{BB962C8B-B14F-4D97-AF65-F5344CB8AC3E}">
        <p14:creationId xmlns:p14="http://schemas.microsoft.com/office/powerpoint/2010/main" val="18071327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all of these models, deploying even a single model requires us to think about the effect of controlling various model parameters for optimal performance.</a:t>
            </a:r>
          </a:p>
          <a:p>
            <a:r>
              <a:rPr lang="en-US" baseline="0" dirty="0" smtClean="0"/>
              <a:t>For example, picking a batch size has a profound and varied effect on throughput as well as latency. Yet simply going with the maximum batch size may be undesirable if we’re dealing with latency SLOs.</a:t>
            </a:r>
          </a:p>
          <a:p>
            <a:r>
              <a:rPr lang="en-US" baseline="0" dirty="0" smtClean="0"/>
              <a:t>Optimally configuring models even for a single model deployment proved in itself a challenge and warranted discussion in the preceding NSDI 2017 paper.</a:t>
            </a:r>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65</a:t>
            </a:fld>
            <a:endParaRPr lang="en-US" altLang="en-US"/>
          </a:p>
        </p:txBody>
      </p:sp>
    </p:spTree>
    <p:extLst>
      <p:ext uri="{BB962C8B-B14F-4D97-AF65-F5344CB8AC3E}">
        <p14:creationId xmlns:p14="http://schemas.microsoft.com/office/powerpoint/2010/main" val="16368357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66</a:t>
            </a:fld>
            <a:endParaRPr lang="en-US" altLang="en-US"/>
          </a:p>
        </p:txBody>
      </p:sp>
    </p:spTree>
    <p:extLst>
      <p:ext uri="{BB962C8B-B14F-4D97-AF65-F5344CB8AC3E}">
        <p14:creationId xmlns:p14="http://schemas.microsoft.com/office/powerpoint/2010/main" val="20405167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67</a:t>
            </a:fld>
            <a:endParaRPr lang="en-US" altLang="en-US"/>
          </a:p>
        </p:txBody>
      </p:sp>
    </p:spTree>
    <p:extLst>
      <p:ext uri="{BB962C8B-B14F-4D97-AF65-F5344CB8AC3E}">
        <p14:creationId xmlns:p14="http://schemas.microsoft.com/office/powerpoint/2010/main" val="2053421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68</a:t>
            </a:fld>
            <a:endParaRPr lang="en-US" altLang="en-US"/>
          </a:p>
        </p:txBody>
      </p:sp>
    </p:spTree>
    <p:extLst>
      <p:ext uri="{BB962C8B-B14F-4D97-AF65-F5344CB8AC3E}">
        <p14:creationId xmlns:p14="http://schemas.microsoft.com/office/powerpoint/2010/main" val="81943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69</a:t>
            </a:fld>
            <a:endParaRPr lang="en-US" altLang="en-US"/>
          </a:p>
        </p:txBody>
      </p:sp>
    </p:spTree>
    <p:extLst>
      <p:ext uri="{BB962C8B-B14F-4D97-AF65-F5344CB8AC3E}">
        <p14:creationId xmlns:p14="http://schemas.microsoft.com/office/powerpoint/2010/main" val="10475393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us see what</a:t>
            </a:r>
            <a:r>
              <a:rPr lang="en-US" baseline="0" dirty="0" smtClean="0"/>
              <a:t> happens when you have multiple models in a pipeline. </a:t>
            </a:r>
          </a:p>
          <a:p>
            <a:r>
              <a:rPr lang="en-US" baseline="0" dirty="0" smtClean="0"/>
              <a:t>Let’s say we have these two models, m1 and m2, with the output of m1 serving as input to m2. </a:t>
            </a:r>
          </a:p>
          <a:p>
            <a:r>
              <a:rPr lang="en-US" baseline="0" dirty="0" smtClean="0"/>
              <a:t>And let’s say that the profiler told us that throughput and latency for model 1 depend on batch size in the following way. </a:t>
            </a:r>
          </a:p>
          <a:p>
            <a:r>
              <a:rPr lang="en-US" baseline="0" dirty="0" smtClean="0"/>
              <a:t>So, you might be tempted to maximize throughput greedily by setting the batch size to its maximum setting. If you do that, however,</a:t>
            </a:r>
          </a:p>
          <a:p>
            <a:r>
              <a:rPr lang="en-US" baseline="0" dirty="0" smtClean="0"/>
              <a:t>You will leave only 120ms of slack for model m2, which leaves you with but a single option for model 2 batch size.</a:t>
            </a:r>
          </a:p>
          <a:p>
            <a:r>
              <a:rPr lang="en-US" baseline="0" dirty="0" smtClean="0"/>
              <a:t>And we end up in a suboptimal configuration setting. Turns on the second model is a bottleneck, so, with batch size of 1, it yields the throughput of 10qps, which becomes the throughput of the overall pipeline.</a:t>
            </a:r>
          </a:p>
          <a:p>
            <a:r>
              <a:rPr lang="en-US" baseline="0" dirty="0" smtClean="0"/>
              <a:t>If we were to go with the smallest batch size for model 1 and the largest batch size for model 2, you have 3x improvement in overall pipeline throughput from 10 </a:t>
            </a:r>
            <a:r>
              <a:rPr lang="en-US" baseline="0" dirty="0" err="1" smtClean="0"/>
              <a:t>qps</a:t>
            </a:r>
            <a:r>
              <a:rPr lang="en-US" baseline="0" dirty="0" smtClean="0"/>
              <a:t> to 30 </a:t>
            </a:r>
            <a:r>
              <a:rPr lang="en-US" baseline="0" dirty="0" err="1" smtClean="0"/>
              <a:t>qps</a:t>
            </a:r>
            <a:r>
              <a:rPr lang="en-US" baseline="0" dirty="0" smtClean="0"/>
              <a:t>.</a:t>
            </a:r>
            <a:endParaRPr lang="en-US" dirty="0" smtClean="0"/>
          </a:p>
          <a:p>
            <a:r>
              <a:rPr lang="en-US" dirty="0" smtClean="0"/>
              <a:t>-----------------------</a:t>
            </a:r>
          </a:p>
          <a:p>
            <a:r>
              <a:rPr lang="en-US" dirty="0" smtClean="0"/>
              <a:t>Let us look at an</a:t>
            </a:r>
            <a:r>
              <a:rPr lang="en-US" baseline="0" dirty="0" smtClean="0"/>
              <a:t> example of configuring a pipeline that consists of two models m1 and m2.  Let’s say for m1 we have the following relationship between the batch size and the models throughput and latency.</a:t>
            </a:r>
          </a:p>
          <a:p>
            <a:r>
              <a:rPr lang="is-IS" baseline="0" dirty="0" smtClean="0"/>
              <a:t>…</a:t>
            </a:r>
          </a:p>
          <a:p>
            <a:r>
              <a:rPr lang="is-IS" baseline="0" dirty="0" smtClean="0"/>
              <a:t>And for m2 we have this relationship.</a:t>
            </a:r>
          </a:p>
          <a:p>
            <a:r>
              <a:rPr lang="is-IS" baseline="0" dirty="0" smtClean="0"/>
              <a:t>If you were to greedily maximize throughput for m1, you might choose batch size of 10, </a:t>
            </a:r>
          </a:p>
          <a:p>
            <a:endParaRPr lang="en-US" baseline="0"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70</a:t>
            </a:fld>
            <a:endParaRPr lang="en-US" altLang="en-US"/>
          </a:p>
        </p:txBody>
      </p:sp>
    </p:spTree>
    <p:extLst>
      <p:ext uri="{BB962C8B-B14F-4D97-AF65-F5344CB8AC3E}">
        <p14:creationId xmlns:p14="http://schemas.microsoft.com/office/powerpoint/2010/main" val="929166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batch size</a:t>
            </a:r>
            <a:r>
              <a:rPr lang="en-US" baseline="0" dirty="0" smtClean="0"/>
              <a:t> is just one of the parameters we have to consider. Resources allocated to models is another. Here we have three different types of GPUs ranging from 0.90 to over 3 dollars per hour. With the throughput difference of 4.3x between the cheapest and the most expensive GPU. </a:t>
            </a:r>
          </a:p>
          <a:p>
            <a:r>
              <a:rPr lang="en-US" baseline="0" dirty="0" smtClean="0"/>
              <a:t>So, you might be tempted to maximize throughput for this model and go with the most expensive GPU. But what if this is not the bottleneck model? What if it’s model 1 from the previous slide? Then the extra cost is wasteful, because the pipeline is limited by the 30 </a:t>
            </a:r>
            <a:r>
              <a:rPr lang="en-US" baseline="0" dirty="0" err="1" smtClean="0"/>
              <a:t>qps</a:t>
            </a:r>
            <a:r>
              <a:rPr lang="en-US" baseline="0" dirty="0" smtClean="0"/>
              <a:t> throughput of the second model. So the right choice here is actually the cheapest GPU, as it minimizes cost without affecting throughput.</a:t>
            </a:r>
          </a:p>
          <a:p>
            <a:endParaRPr lang="en-US" baseline="0" dirty="0" smtClean="0"/>
          </a:p>
          <a:p>
            <a:r>
              <a:rPr lang="en-US" baseline="0" dirty="0" smtClean="0"/>
              <a:t>I can pick to run a model on a K80 GPU at 0.90 dollars per hour on on a V100 GPU at $3 per hour. The difference for that particular model would be 4.3x in throughput. Now what if it’s a decision I’m making for model 1 on the previous slide?</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71</a:t>
            </a:fld>
            <a:endParaRPr lang="en-US" altLang="en-US"/>
          </a:p>
        </p:txBody>
      </p:sp>
    </p:spTree>
    <p:extLst>
      <p:ext uri="{BB962C8B-B14F-4D97-AF65-F5344CB8AC3E}">
        <p14:creationId xmlns:p14="http://schemas.microsoft.com/office/powerpoint/2010/main" val="446587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batch size</a:t>
            </a:r>
            <a:r>
              <a:rPr lang="en-US" baseline="0" dirty="0" smtClean="0"/>
              <a:t> is just one of the parameters we have to consider. Resources allocated to models is another. Here we have three different types of GPUs ranging from 0.90 to over 3 dollars per hour. With the throughput difference of 4.3x between the cheapest and the most expensive GPU. </a:t>
            </a:r>
          </a:p>
          <a:p>
            <a:r>
              <a:rPr lang="en-US" baseline="0" dirty="0" smtClean="0"/>
              <a:t>So, you might be tempted to maximize throughput for this model and go with the most expensive GPU. But what if this is not the bottleneck model? What if it’s model 1 from the previous slide? Then the extra cost is wasteful, because the pipeline is limited by the 30 </a:t>
            </a:r>
            <a:r>
              <a:rPr lang="en-US" baseline="0" dirty="0" err="1" smtClean="0"/>
              <a:t>qps</a:t>
            </a:r>
            <a:r>
              <a:rPr lang="en-US" baseline="0" dirty="0" smtClean="0"/>
              <a:t> throughput of the second model. So the right choice here is actually the cheapest GPU, as it minimizes cost without affecting throughput.</a:t>
            </a:r>
          </a:p>
          <a:p>
            <a:endParaRPr lang="en-US" baseline="0" dirty="0" smtClean="0"/>
          </a:p>
          <a:p>
            <a:r>
              <a:rPr lang="en-US" baseline="0" dirty="0" smtClean="0"/>
              <a:t>I can pick to run a model on a K80 GPU at 0.90 dollars per hour on on a V100 GPU at $3 per hour. The difference for that particular model would be 4.3x in throughput. Now what if it’s a decision I’m making for model 1 on the previous slide?</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72</a:t>
            </a:fld>
            <a:endParaRPr lang="en-US" altLang="en-US"/>
          </a:p>
        </p:txBody>
      </p:sp>
    </p:spTree>
    <p:extLst>
      <p:ext uri="{BB962C8B-B14F-4D97-AF65-F5344CB8AC3E}">
        <p14:creationId xmlns:p14="http://schemas.microsoft.com/office/powerpoint/2010/main" val="20364797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batch size</a:t>
            </a:r>
            <a:r>
              <a:rPr lang="en-US" baseline="0" dirty="0" smtClean="0"/>
              <a:t> is just one of the parameters we have to consider. Resources allocated to models is another. Here we have three different types of GPUs ranging from 0.90 to over 3 dollars per hour. With the throughput difference of 4.3x between the cheapest and the most expensive GPU. </a:t>
            </a:r>
          </a:p>
          <a:p>
            <a:r>
              <a:rPr lang="en-US" baseline="0" dirty="0" smtClean="0"/>
              <a:t>So, you might be tempted to maximize throughput for this model and go with the most expensive GPU. But what if this is not the bottleneck model? What if it’s model 1 from the previous slide? Then the extra cost is wasteful, because the pipeline is limited by the 30 </a:t>
            </a:r>
            <a:r>
              <a:rPr lang="en-US" baseline="0" dirty="0" err="1" smtClean="0"/>
              <a:t>qps</a:t>
            </a:r>
            <a:r>
              <a:rPr lang="en-US" baseline="0" dirty="0" smtClean="0"/>
              <a:t> throughput of the second model. So the right choice here is actually the cheapest GPU, as it minimizes cost without affecting throughput.</a:t>
            </a:r>
          </a:p>
          <a:p>
            <a:endParaRPr lang="en-US" baseline="0" dirty="0" smtClean="0"/>
          </a:p>
          <a:p>
            <a:r>
              <a:rPr lang="en-US" baseline="0" dirty="0" smtClean="0"/>
              <a:t>I can pick to run a model on a K80 GPU at 0.90 dollars per hour on on a V100 GPU at $3 per hour. The difference for that particular model would be 4.3x in throughput. Now what if it’s a decision I’m making for model 1 on the previous slide?</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73</a:t>
            </a:fld>
            <a:endParaRPr lang="en-US" altLang="en-US"/>
          </a:p>
        </p:txBody>
      </p:sp>
    </p:spTree>
    <p:extLst>
      <p:ext uri="{BB962C8B-B14F-4D97-AF65-F5344CB8AC3E}">
        <p14:creationId xmlns:p14="http://schemas.microsoft.com/office/powerpoint/2010/main" val="139309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7</a:t>
            </a:fld>
            <a:endParaRPr lang="en-US"/>
          </a:p>
        </p:txBody>
      </p:sp>
    </p:spTree>
    <p:extLst>
      <p:ext uri="{BB962C8B-B14F-4D97-AF65-F5344CB8AC3E}">
        <p14:creationId xmlns:p14="http://schemas.microsoft.com/office/powerpoint/2010/main" val="10875584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number of control parameters for each of the models</a:t>
            </a:r>
            <a:r>
              <a:rPr lang="en-US" baseline="0" dirty="0" smtClean="0"/>
              <a:t> to control: batch size, physical resource allocation, as well as the replication factor.</a:t>
            </a:r>
            <a:endParaRPr lang="en-US" dirty="0" smtClean="0"/>
          </a:p>
          <a:p>
            <a:endParaRPr lang="en-US" dirty="0" smtClean="0"/>
          </a:p>
          <a:p>
            <a:endParaRPr lang="en-US" dirty="0" smtClean="0"/>
          </a:p>
          <a:p>
            <a:r>
              <a:rPr lang="en-US" dirty="0" smtClean="0"/>
              <a:t>For each of these nodes in the DAGs you’ve just seen, there’s a number of configuration parameters that can be tuned:</a:t>
            </a:r>
          </a:p>
          <a:p>
            <a:r>
              <a:rPr lang="en-US" dirty="0" smtClean="0"/>
              <a:t>What resources they run on,</a:t>
            </a:r>
          </a:p>
          <a:p>
            <a:r>
              <a:rPr lang="en-US" dirty="0" smtClean="0"/>
              <a:t>What</a:t>
            </a:r>
            <a:r>
              <a:rPr lang="en-US" baseline="0" dirty="0" smtClean="0"/>
              <a:t> batch size the use internally</a:t>
            </a:r>
          </a:p>
          <a:p>
            <a:r>
              <a:rPr lang="en-US" baseline="0" dirty="0" smtClean="0"/>
              <a:t>And how many replicas of each logical node in the DAG there are.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74</a:t>
            </a:fld>
            <a:endParaRPr lang="en-US" altLang="en-US"/>
          </a:p>
        </p:txBody>
      </p:sp>
    </p:spTree>
    <p:extLst>
      <p:ext uri="{BB962C8B-B14F-4D97-AF65-F5344CB8AC3E}">
        <p14:creationId xmlns:p14="http://schemas.microsoft.com/office/powerpoint/2010/main" val="1091647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me to the problem statement of this work : in composed inference pipelines, per-</a:t>
            </a:r>
            <a:r>
              <a:rPr lang="en-US" dirty="0" err="1" smtClean="0"/>
              <a:t>mnodel</a:t>
            </a:r>
            <a:r>
              <a:rPr lang="en-US" baseline="0" dirty="0" smtClean="0"/>
              <a:t> configuration requires global reasoning. </a:t>
            </a:r>
          </a:p>
          <a:p>
            <a:endParaRPr lang="en-US" baseline="0" dirty="0" smtClean="0"/>
          </a:p>
          <a:p>
            <a:r>
              <a:rPr lang="en-US" baseline="0" dirty="0" smtClean="0"/>
              <a:t>This presents us with a combinatorial number of pipeline configurations to consider.</a:t>
            </a:r>
          </a:p>
          <a:p>
            <a:r>
              <a:rPr lang="en-US" baseline="0" dirty="0" smtClean="0"/>
              <a:t>The question is how do we capture and provision a well balanced cost-efficient inference pipeline.</a:t>
            </a:r>
          </a:p>
          <a:p>
            <a:endParaRPr lang="en-US" baseline="0" dirty="0" smtClean="0"/>
          </a:p>
          <a:p>
            <a:endParaRPr lang="en-US" baseline="0" dirty="0" smtClean="0"/>
          </a:p>
          <a:p>
            <a:endParaRPr lang="en-US" dirty="0" smtClean="0"/>
          </a:p>
          <a:p>
            <a:r>
              <a:rPr lang="en-US" dirty="0" smtClean="0"/>
              <a:t>==============</a:t>
            </a:r>
          </a:p>
          <a:p>
            <a:r>
              <a:rPr lang="en-US" dirty="0" smtClean="0"/>
              <a:t>Capture is to grab</a:t>
            </a:r>
            <a:r>
              <a:rPr lang="en-US" baseline="0" dirty="0" smtClean="0"/>
              <a:t> from profiler everything the optimizer needs</a:t>
            </a:r>
          </a:p>
          <a:p>
            <a:r>
              <a:rPr lang="en-US" baseline="0" dirty="0" smtClean="0"/>
              <a:t>Optimizer produces how to provision</a:t>
            </a:r>
          </a:p>
          <a:p>
            <a:endParaRPr lang="en-US" dirty="0" smtClean="0"/>
          </a:p>
          <a:p>
            <a:endParaRPr lang="en-US" dirty="0" smtClean="0"/>
          </a:p>
          <a:p>
            <a:r>
              <a:rPr lang="en-US" dirty="0" smtClean="0"/>
              <a:t>When</a:t>
            </a:r>
            <a:r>
              <a:rPr lang="en-US" baseline="0" dirty="0" smtClean="0"/>
              <a:t> pipelining models, per-model configuration cannot be localized</a:t>
            </a:r>
          </a:p>
          <a:p>
            <a:endParaRPr lang="en-US" baseline="0" dirty="0" smtClean="0"/>
          </a:p>
          <a:p>
            <a:r>
              <a:rPr lang="en-US" baseline="0" dirty="0" smtClean="0"/>
              <a:t>First, it is important to underscore that when models are pipelined, you cannot individually configure these models in a localized fashion. In other words, in order to configure </a:t>
            </a:r>
          </a:p>
          <a:p>
            <a:r>
              <a:rPr lang="en-US" baseline="0" dirty="0" smtClean="0"/>
              <a:t>some model in a pipeline, it can only be done by considering the effect of that on the whole pipeline. The reason for this is that it contributes latency and may miss the end-to-end latency SLO.</a:t>
            </a:r>
          </a:p>
          <a:p>
            <a:endParaRPr lang="en-US" baseline="0" dirty="0" smtClean="0"/>
          </a:p>
          <a:p>
            <a:r>
              <a:rPr lang="en-US" baseline="0" dirty="0" smtClean="0"/>
              <a:t>This configuration may also shift the throughput bottleneck in the pipeline all of a sudden increasing the effective batch size downstream, which, in turn, may increase downstream latency, which in turn may miss latency SLOs.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75</a:t>
            </a:fld>
            <a:endParaRPr lang="en-US" altLang="en-US"/>
          </a:p>
        </p:txBody>
      </p:sp>
    </p:spTree>
    <p:extLst>
      <p:ext uri="{BB962C8B-B14F-4D97-AF65-F5344CB8AC3E}">
        <p14:creationId xmlns:p14="http://schemas.microsoft.com/office/powerpoint/2010/main" val="19674462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goals/contributions of the system.</a:t>
            </a:r>
            <a:r>
              <a:rPr lang="en-US" baseline="0" dirty="0" smtClean="0"/>
              <a:t> </a:t>
            </a:r>
          </a:p>
          <a:p>
            <a:r>
              <a:rPr lang="en-US" baseline="0" dirty="0" smtClean="0"/>
              <a:t>The primary goal of </a:t>
            </a:r>
            <a:r>
              <a:rPr lang="en-US" baseline="0" dirty="0" err="1" smtClean="0"/>
              <a:t>InferLine</a:t>
            </a:r>
            <a:r>
              <a:rPr lang="en-US" baseline="0" dirty="0" smtClean="0"/>
              <a:t> is to provision well-balanced </a:t>
            </a:r>
            <a:r>
              <a:rPr lang="en-US" baseline="0" dirty="0" err="1" smtClean="0"/>
              <a:t>infererence</a:t>
            </a:r>
            <a:r>
              <a:rPr lang="en-US" baseline="0" dirty="0" smtClean="0"/>
              <a:t> pipelines. It must be done in a cost-efficient manner and with enough flexibility to optimize for relevant constraints, such as desired throughput, cost budget, if any, and the end-to-end latency service level objective.</a:t>
            </a:r>
            <a:endParaRPr lang="en-US" dirty="0" smtClean="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76</a:t>
            </a:fld>
            <a:endParaRPr lang="en-US" altLang="en-US"/>
          </a:p>
        </p:txBody>
      </p:sp>
    </p:spTree>
    <p:extLst>
      <p:ext uri="{BB962C8B-B14F-4D97-AF65-F5344CB8AC3E}">
        <p14:creationId xmlns:p14="http://schemas.microsoft.com/office/powerpoint/2010/main" val="7106984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that end, we</a:t>
            </a:r>
            <a:r>
              <a:rPr lang="en-US" baseline="0" dirty="0" smtClean="0"/>
              <a:t>’ve designed </a:t>
            </a:r>
            <a:r>
              <a:rPr lang="en-US" baseline="0" dirty="0" err="1" smtClean="0"/>
              <a:t>Inferline</a:t>
            </a:r>
            <a:r>
              <a:rPr lang="en-US" baseline="0" dirty="0" smtClean="0"/>
              <a:t> – a framework for pipelined model inference composition.</a:t>
            </a:r>
          </a:p>
          <a:p>
            <a:r>
              <a:rPr lang="en-US" baseline="0" dirty="0" smtClean="0"/>
              <a:t>Here’s a high level overview of some of its main components. </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77</a:t>
            </a:fld>
            <a:endParaRPr lang="en-US" altLang="en-US"/>
          </a:p>
        </p:txBody>
      </p:sp>
    </p:spTree>
    <p:extLst>
      <p:ext uri="{BB962C8B-B14F-4D97-AF65-F5344CB8AC3E}">
        <p14:creationId xmlns:p14="http://schemas.microsoft.com/office/powerpoint/2010/main" val="15060236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Zooming</a:t>
            </a:r>
            <a:r>
              <a:rPr lang="en-US" baseline="0" dirty="0" smtClean="0"/>
              <a:t> in on the Profiler, it is responsible for two things: </a:t>
            </a:r>
          </a:p>
          <a:p>
            <a:r>
              <a:rPr lang="en-US" baseline="0" dirty="0" smtClean="0"/>
              <a:t>First, empirically extracting the DAG structure of the pipeline, given the sample queries on input. </a:t>
            </a:r>
          </a:p>
          <a:p>
            <a:r>
              <a:rPr lang="en-US" baseline="0" dirty="0" smtClean="0"/>
              <a:t>Second, profiling individual models to evaluate their throughput and latency performance over a small set of available resource bundles.</a:t>
            </a:r>
          </a:p>
          <a:p>
            <a:r>
              <a:rPr lang="en-US" baseline="0" dirty="0" smtClean="0"/>
              <a:t>Combining the output of these two profiling steps, the Profiler then fuses the results into algebraic expressions that serve as the interface to the Optimizer.</a:t>
            </a:r>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78</a:t>
            </a:fld>
            <a:endParaRPr lang="en-US" altLang="en-US"/>
          </a:p>
        </p:txBody>
      </p:sp>
    </p:spTree>
    <p:extLst>
      <p:ext uri="{BB962C8B-B14F-4D97-AF65-F5344CB8AC3E}">
        <p14:creationId xmlns:p14="http://schemas.microsoft.com/office/powerpoint/2010/main" val="5021772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Optimizer</a:t>
            </a:r>
            <a:r>
              <a:rPr lang="en-US" baseline="0" dirty="0" smtClean="0"/>
              <a:t> takes these expressions on input and compiles them to quadratic programming problems, which it subsequently solves to produce per-model configurations.</a:t>
            </a:r>
          </a:p>
          <a:p>
            <a:r>
              <a:rPr lang="en-US" baseline="0" dirty="0" smtClean="0"/>
              <a:t>Specifically, for each model the optimizer outputs : the batch size for that model, number of replicas, and the resource bundle to use.</a:t>
            </a:r>
          </a:p>
          <a:p>
            <a:r>
              <a:rPr lang="en-US" baseline="0" dirty="0" smtClean="0"/>
              <a:t>Examples of resource bundles, include &lt;1GPU, 1CPU&gt; , &lt;0 GPU, 1CPU&gt; . It is essentially a vector of resources allocated to a given model in the pipeline.</a:t>
            </a:r>
          </a:p>
          <a:p>
            <a:endParaRPr lang="en-US" baseline="0" dirty="0" smtClean="0"/>
          </a:p>
          <a:p>
            <a:r>
              <a:rPr lang="en-US" baseline="0" dirty="0" smtClean="0"/>
              <a:t>In the rest of the talk we are going to focus on the Optimizer, the design of its interface, and its expressive power to encode relevant inference pipelines we see in practice.</a:t>
            </a:r>
          </a:p>
          <a:p>
            <a:endParaRPr lang="en-US" dirty="0"/>
          </a:p>
        </p:txBody>
      </p:sp>
      <p:sp>
        <p:nvSpPr>
          <p:cNvPr id="4" name="Slide Number Placeholder 3"/>
          <p:cNvSpPr>
            <a:spLocks noGrp="1"/>
          </p:cNvSpPr>
          <p:nvPr>
            <p:ph type="sldNum" sz="quarter" idx="10"/>
          </p:nvPr>
        </p:nvSpPr>
        <p:spPr/>
        <p:txBody>
          <a:bodyPr/>
          <a:lstStyle/>
          <a:p>
            <a:fld id="{F4DB17D3-99E1-4420-81D7-8B4A93584CA0}" type="slidenum">
              <a:rPr lang="en-US" altLang="en-US" smtClean="0"/>
              <a:pPr/>
              <a:t>79</a:t>
            </a:fld>
            <a:endParaRPr lang="en-US" altLang="en-US"/>
          </a:p>
        </p:txBody>
      </p:sp>
    </p:spTree>
    <p:extLst>
      <p:ext uri="{BB962C8B-B14F-4D97-AF65-F5344CB8AC3E}">
        <p14:creationId xmlns:p14="http://schemas.microsoft.com/office/powerpoint/2010/main" val="5337206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80</a:t>
            </a:fld>
            <a:endParaRPr lang="en-US"/>
          </a:p>
        </p:txBody>
      </p:sp>
    </p:spTree>
    <p:extLst>
      <p:ext uri="{BB962C8B-B14F-4D97-AF65-F5344CB8AC3E}">
        <p14:creationId xmlns:p14="http://schemas.microsoft.com/office/powerpoint/2010/main" val="788879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adopts</a:t>
            </a:r>
            <a:r>
              <a:rPr lang="en-US" baseline="0" dirty="0" smtClean="0"/>
              <a:t> a more monolithic architecture with both the serving and model-evaluation code in a single process</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81</a:t>
            </a:fld>
            <a:endParaRPr lang="en-US"/>
          </a:p>
        </p:txBody>
      </p:sp>
    </p:spTree>
    <p:extLst>
      <p:ext uri="{BB962C8B-B14F-4D97-AF65-F5344CB8AC3E}">
        <p14:creationId xmlns:p14="http://schemas.microsoft.com/office/powerpoint/2010/main" val="16230770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performance gains from a monolithic</a:t>
            </a:r>
            <a:r>
              <a:rPr lang="en-US" baseline="0" dirty="0" smtClean="0"/>
              <a:t> design are minimal, but the advantages of containerized system allow us to do a lot more across different frameworks</a:t>
            </a:r>
          </a:p>
          <a:p>
            <a:endParaRPr lang="en-US" baseline="0" dirty="0" smtClean="0"/>
          </a:p>
          <a:p>
            <a:r>
              <a:rPr lang="en-US" baseline="0" dirty="0" smtClean="0"/>
              <a:t>Don’t have to re-implement all this stuff for each new framework</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82</a:t>
            </a:fld>
            <a:endParaRPr lang="en-US"/>
          </a:p>
        </p:txBody>
      </p:sp>
    </p:spTree>
    <p:extLst>
      <p:ext uri="{BB962C8B-B14F-4D97-AF65-F5344CB8AC3E}">
        <p14:creationId xmlns:p14="http://schemas.microsoft.com/office/powerpoint/2010/main" val="1773807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8</a:t>
            </a:fld>
            <a:endParaRPr lang="en-US"/>
          </a:p>
        </p:txBody>
      </p:sp>
    </p:spTree>
    <p:extLst>
      <p:ext uri="{BB962C8B-B14F-4D97-AF65-F5344CB8AC3E}">
        <p14:creationId xmlns:p14="http://schemas.microsoft.com/office/powerpoint/2010/main" val="30431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FLOPs,</a:t>
            </a:r>
            <a:r>
              <a:rPr lang="en-US" baseline="0" dirty="0" smtClean="0"/>
              <a:t> </a:t>
            </a:r>
            <a:r>
              <a:rPr lang="en-US" dirty="0" smtClean="0"/>
              <a:t>numbers for models, </a:t>
            </a:r>
            <a:endParaRPr lang="en-US" dirty="0"/>
          </a:p>
        </p:txBody>
      </p:sp>
      <p:sp>
        <p:nvSpPr>
          <p:cNvPr id="4" name="Slide Number Placeholder 3"/>
          <p:cNvSpPr>
            <a:spLocks noGrp="1"/>
          </p:cNvSpPr>
          <p:nvPr>
            <p:ph type="sldNum" sz="quarter" idx="10"/>
          </p:nvPr>
        </p:nvSpPr>
        <p:spPr/>
        <p:txBody>
          <a:bodyPr/>
          <a:lstStyle/>
          <a:p>
            <a:fld id="{1986DF27-AD16-B741-919E-EA3A35DE951A}" type="slidenum">
              <a:rPr lang="en-US" smtClean="0"/>
              <a:t>9</a:t>
            </a:fld>
            <a:endParaRPr lang="en-US"/>
          </a:p>
        </p:txBody>
      </p:sp>
    </p:spTree>
    <p:extLst>
      <p:ext uri="{BB962C8B-B14F-4D97-AF65-F5344CB8AC3E}">
        <p14:creationId xmlns:p14="http://schemas.microsoft.com/office/powerpoint/2010/main" val="30756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B346ACB-100D-5B4C-BC64-E629848E7312}" type="datetime1">
              <a:rPr lang="en-US" smtClean="0">
                <a:solidFill>
                  <a:prstClr val="black">
                    <a:tint val="75000"/>
                  </a:prstClr>
                </a:solidFill>
              </a:rPr>
              <a:t>3/16/18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566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7DC3FF-DF27-AF47-BFD6-0D47FC55F585}" type="datetime1">
              <a:rPr lang="en-US" smtClean="0">
                <a:solidFill>
                  <a:prstClr val="black">
                    <a:tint val="75000"/>
                  </a:prstClr>
                </a:solidFill>
              </a:rPr>
              <a:t>3/16/18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0814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EEBAA-DCBB-ED4F-9431-842CDF659426}" type="datetime1">
              <a:rPr lang="en-US" smtClean="0">
                <a:solidFill>
                  <a:prstClr val="black">
                    <a:tint val="75000"/>
                  </a:prstClr>
                </a:solidFill>
              </a:rPr>
              <a:t>3/16/18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82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1" y="224063"/>
            <a:ext cx="11360799" cy="763599"/>
          </a:xfrm>
          <a:prstGeom prst="rect">
            <a:avLst/>
          </a:prstGeom>
        </p:spPr>
        <p:txBody>
          <a:bodyPr lIns="91425" tIns="91425" rIns="91425" bIns="91425" anchor="t" anchorCtr="0"/>
          <a:lstStyle>
            <a:lvl1pPr lvl="0">
              <a:spcBef>
                <a:spcPts val="0"/>
              </a:spcBef>
              <a:defRPr sz="4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lvl="0">
              <a:spcBef>
                <a:spcPts val="0"/>
              </a:spcBef>
              <a:spcAft>
                <a:spcPts val="0"/>
              </a:spcAft>
              <a:defRPr sz="37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49801" y="6271501"/>
            <a:ext cx="731599" cy="524800"/>
          </a:xfrm>
          <a:prstGeom prst="rect">
            <a:avLst/>
          </a:prstGeom>
        </p:spPr>
        <p:txBody>
          <a:bodyPr lIns="91425" tIns="91425" rIns="91425" bIns="91425" anchor="ctr" anchorCtr="0">
            <a:noAutofit/>
          </a:bodyPr>
          <a:lstStyle>
            <a:lvl1pPr>
              <a:defRPr>
                <a:latin typeface="Source Sans Pro Light"/>
                <a:cs typeface="Source Sans Pro Light"/>
              </a:defRPr>
            </a:lvl1pPr>
          </a:lstStyle>
          <a:p>
            <a:fld id="{00000000-1234-1234-1234-123412341234}" type="slidenum">
              <a:rPr lang="en" smtClean="0"/>
              <a:pPr/>
              <a:t>‹#›</a:t>
            </a:fld>
            <a:endParaRPr lang="e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4558" y="6254501"/>
            <a:ext cx="441841" cy="558800"/>
          </a:xfrm>
          <a:prstGeom prst="rect">
            <a:avLst/>
          </a:prstGeom>
        </p:spPr>
      </p:pic>
      <p:sp>
        <p:nvSpPr>
          <p:cNvPr id="13" name="©2017 RISELab"/>
          <p:cNvSpPr txBox="1"/>
          <p:nvPr userDrawn="1"/>
        </p:nvSpPr>
        <p:spPr>
          <a:xfrm>
            <a:off x="6101076" y="6426147"/>
            <a:ext cx="1030730" cy="215508"/>
          </a:xfrm>
          <a:prstGeom prst="rect">
            <a:avLst/>
          </a:prstGeom>
          <a:ln w="12700">
            <a:miter lim="400000"/>
          </a:ln>
          <a:extLst>
            <a:ext uri="{C572A759-6A51-4108-AA02-DFA0A04FC94B}">
              <ma14:wrappingTextBoxFlag xmlns:ma14="http://schemas.microsoft.com/office/mac/drawingml/2011/main" val="1"/>
            </a:ext>
          </a:extLst>
        </p:spPr>
        <p:txBody>
          <a:bodyPr wrap="none" lIns="25400" tIns="25400" rIns="25400" bIns="25400" anchor="ctr">
            <a:spAutoFit/>
          </a:bodyPr>
          <a:lstStyle>
            <a:lvl1pPr algn="l" defTabSz="825500">
              <a:lnSpc>
                <a:spcPct val="100000"/>
              </a:lnSpc>
              <a:spcBef>
                <a:spcPts val="0"/>
              </a:spcBef>
              <a:defRPr sz="1400">
                <a:solidFill>
                  <a:srgbClr val="FFFFFF"/>
                </a:solidFill>
                <a:latin typeface="Helvetica Light"/>
                <a:ea typeface="Helvetica Light"/>
                <a:cs typeface="Helvetica Light"/>
                <a:sym typeface="Helvetica Light"/>
              </a:defRPr>
            </a:lvl1pPr>
          </a:lstStyle>
          <a:p>
            <a:pPr algn="ctr" fontAlgn="auto" hangingPunct="0">
              <a:spcAft>
                <a:spcPts val="0"/>
              </a:spcAft>
            </a:pPr>
            <a:r>
              <a:rPr sz="1067" kern="0" dirty="0">
                <a:solidFill>
                  <a:srgbClr val="53585F"/>
                </a:solidFill>
                <a:latin typeface="Helvetica Light" charset="0"/>
                <a:ea typeface="Helvetica Light" charset="0"/>
                <a:cs typeface="Helvetica Light" charset="0"/>
              </a:rPr>
              <a:t>©2017 RISELab</a:t>
            </a:r>
          </a:p>
        </p:txBody>
      </p:sp>
    </p:spTree>
    <p:extLst>
      <p:ext uri="{BB962C8B-B14F-4D97-AF65-F5344CB8AC3E}">
        <p14:creationId xmlns:p14="http://schemas.microsoft.com/office/powerpoint/2010/main" val="10670276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tabLst/>
              <a:defRPr/>
            </a:lvl1pPr>
            <a:lvl2pPr marL="914400" indent="-457200">
              <a:tabLst/>
              <a:defRPr/>
            </a:lvl2pPr>
            <a:lvl3pPr marL="1373188" indent="-311150">
              <a:tabLst/>
              <a:defRPr/>
            </a:lvl3pPr>
            <a:lvl4pPr marL="1830388" indent="-236538">
              <a:tabLst/>
              <a:defRPr/>
            </a:lvl4pPr>
            <a:lvl5pPr marL="2287588" indent="-23495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424DFFE-375B-B241-8D38-CD1521CDBDAF}" type="datetime1">
              <a:rPr lang="en-US" smtClean="0">
                <a:solidFill>
                  <a:prstClr val="black">
                    <a:tint val="75000"/>
                  </a:prstClr>
                </a:solidFill>
              </a:rPr>
              <a:t>3/16/18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56834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81E04F-07CB-E241-8286-C61CC9222381}" type="datetime1">
              <a:rPr lang="en-US" smtClean="0">
                <a:solidFill>
                  <a:prstClr val="black">
                    <a:tint val="75000"/>
                  </a:prstClr>
                </a:solidFill>
              </a:rPr>
              <a:t>3/16/18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062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FEB3EC-E5AF-1C4F-9372-AFC3A7799A80}" type="datetime1">
              <a:rPr lang="en-US" smtClean="0">
                <a:solidFill>
                  <a:prstClr val="black">
                    <a:tint val="75000"/>
                  </a:prstClr>
                </a:solidFill>
              </a:rPr>
              <a:t>3/16/18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42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B75288-EED4-D44B-8C41-DCECF881C940}" type="datetime1">
              <a:rPr lang="en-US" smtClean="0">
                <a:solidFill>
                  <a:prstClr val="black">
                    <a:tint val="75000"/>
                  </a:prstClr>
                </a:solidFill>
              </a:rPr>
              <a:t>3/16/18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820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6EA81D-B98B-4040-8545-C95CA1E914BC}" type="datetime1">
              <a:rPr lang="en-US" smtClean="0">
                <a:solidFill>
                  <a:prstClr val="black">
                    <a:tint val="75000"/>
                  </a:prstClr>
                </a:solidFill>
              </a:rPr>
              <a:t>3/16/18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70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A3B220-9870-E346-A0A5-083495DDACF4}" type="datetime1">
              <a:rPr lang="en-US" smtClean="0">
                <a:solidFill>
                  <a:prstClr val="black">
                    <a:tint val="75000"/>
                  </a:prstClr>
                </a:solidFill>
              </a:rPr>
              <a:t>3/16/18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220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A2812E-51FC-3644-84E3-C85B21109D59}" type="datetime1">
              <a:rPr lang="en-US" smtClean="0">
                <a:solidFill>
                  <a:prstClr val="black">
                    <a:tint val="75000"/>
                  </a:prstClr>
                </a:solidFill>
              </a:rPr>
              <a:t>3/16/18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519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E18868-013C-7845-B6FA-CF1A73C27283}" type="datetime1">
              <a:rPr lang="en-US" smtClean="0">
                <a:solidFill>
                  <a:prstClr val="black">
                    <a:tint val="75000"/>
                  </a:prstClr>
                </a:solidFill>
              </a:rPr>
              <a:t>3/16/18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334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pPr defTabSz="914377"/>
            <a:fld id="{A73D0DD8-8543-B046-9827-04F0B7BED4CC}" type="datetime1">
              <a:rPr lang="en-US" smtClean="0">
                <a:solidFill>
                  <a:prstClr val="black">
                    <a:tint val="75000"/>
                  </a:prstClr>
                </a:solidFill>
              </a:rPr>
              <a:t>3/16/18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pPr defTabSz="914377"/>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pPr defTabSz="914377"/>
            <a:fld id="{DC2A921A-EC74-6F4D-8465-D463C43FF014}" type="slidenum">
              <a:rPr lang="en-US" smtClean="0">
                <a:solidFill>
                  <a:prstClr val="black">
                    <a:tint val="75000"/>
                  </a:prstClr>
                </a:solidFill>
              </a:rPr>
              <a:pPr defTabSz="914377"/>
              <a:t>‹#›</a:t>
            </a:fld>
            <a:endParaRPr lang="en-US">
              <a:solidFill>
                <a:prstClr val="black">
                  <a:tint val="75000"/>
                </a:prstClr>
              </a:solidFill>
            </a:endParaRPr>
          </a:p>
        </p:txBody>
      </p:sp>
    </p:spTree>
    <p:extLst>
      <p:ext uri="{BB962C8B-B14F-4D97-AF65-F5344CB8AC3E}">
        <p14:creationId xmlns:p14="http://schemas.microsoft.com/office/powerpoint/2010/main" val="664967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0" indent="0" algn="l" defTabSz="914377" rtl="0" eaLnBrk="1" latinLnBrk="0" hangingPunct="1">
        <a:lnSpc>
          <a:spcPct val="90000"/>
        </a:lnSpc>
        <a:spcBef>
          <a:spcPts val="1000"/>
        </a:spcBef>
        <a:buFont typeface="Wingdings" charset="2"/>
        <a:buNone/>
        <a:defRPr sz="2800" b="0" i="0" kern="1200">
          <a:solidFill>
            <a:schemeClr val="tx1"/>
          </a:solidFill>
          <a:latin typeface="Helvetica Neue Light"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latin typeface="Helvetica Neue Light"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latin typeface="Helvetica Neue Light"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lipper.ai/" TargetMode="External"/><Relationship Id="rId4" Type="http://schemas.openxmlformats.org/officeDocument/2006/relationships/hyperlink" Target="https://github.com/ucbrise/clipper" TargetMode="External"/><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8" Type="http://schemas.openxmlformats.org/officeDocument/2006/relationships/image" Target="../media/image29.tiff"/><Relationship Id="rId9" Type="http://schemas.openxmlformats.org/officeDocument/2006/relationships/image" Target="../media/image30.tiff"/><Relationship Id="rId10"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jpeg"/><Relationship Id="rId13" Type="http://schemas.openxmlformats.org/officeDocument/2006/relationships/image" Target="../media/image16.tiff"/><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image" Target="../media/image4.tiff"/><Relationship Id="rId12" Type="http://schemas.openxmlformats.org/officeDocument/2006/relationships/image" Target="../media/image38.tiff"/><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3.tiff"/><Relationship Id="rId5" Type="http://schemas.openxmlformats.org/officeDocument/2006/relationships/image" Target="../media/image33.tiff"/><Relationship Id="rId6" Type="http://schemas.openxmlformats.org/officeDocument/2006/relationships/image" Target="../media/image34.tiff"/><Relationship Id="rId7" Type="http://schemas.openxmlformats.org/officeDocument/2006/relationships/image" Target="../media/image26.tiff"/><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20.xml.rels><?xml version="1.0" encoding="UTF-8" standalone="yes"?>
<Relationships xmlns="http://schemas.openxmlformats.org/package/2006/relationships"><Relationship Id="rId11" Type="http://schemas.openxmlformats.org/officeDocument/2006/relationships/image" Target="../media/image26.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tiff"/><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25.png"/><Relationship Id="rId8" Type="http://schemas.openxmlformats.org/officeDocument/2006/relationships/image" Target="../media/image13.tiff"/><Relationship Id="rId9" Type="http://schemas.openxmlformats.org/officeDocument/2006/relationships/image" Target="../media/image33.tiff"/><Relationship Id="rId10" Type="http://schemas.openxmlformats.org/officeDocument/2006/relationships/image" Target="../media/image34.tiff"/></Relationships>
</file>

<file path=ppt/slides/_rels/slide21.xml.rels><?xml version="1.0" encoding="UTF-8" standalone="yes"?>
<Relationships xmlns="http://schemas.openxmlformats.org/package/2006/relationships"><Relationship Id="rId11" Type="http://schemas.openxmlformats.org/officeDocument/2006/relationships/image" Target="../media/image26.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tiff"/><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25.png"/><Relationship Id="rId8" Type="http://schemas.openxmlformats.org/officeDocument/2006/relationships/image" Target="../media/image13.tiff"/><Relationship Id="rId9" Type="http://schemas.openxmlformats.org/officeDocument/2006/relationships/image" Target="../media/image33.tiff"/><Relationship Id="rId10" Type="http://schemas.openxmlformats.org/officeDocument/2006/relationships/image" Target="../media/image34.tiff"/></Relationships>
</file>

<file path=ppt/slides/_rels/slide22.xml.rels><?xml version="1.0" encoding="UTF-8" standalone="yes"?>
<Relationships xmlns="http://schemas.openxmlformats.org/package/2006/relationships"><Relationship Id="rId11" Type="http://schemas.openxmlformats.org/officeDocument/2006/relationships/image" Target="../media/image34.tiff"/><Relationship Id="rId12" Type="http://schemas.openxmlformats.org/officeDocument/2006/relationships/image" Target="../media/image36.png"/><Relationship Id="rId13" Type="http://schemas.openxmlformats.org/officeDocument/2006/relationships/image" Target="../media/image35.png"/><Relationship Id="rId1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tiff"/><Relationship Id="rId4" Type="http://schemas.openxmlformats.org/officeDocument/2006/relationships/image" Target="../media/image13.tiff"/><Relationship Id="rId5" Type="http://schemas.openxmlformats.org/officeDocument/2006/relationships/image" Target="../media/image41.tiff"/><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25.png"/><Relationship Id="rId10" Type="http://schemas.openxmlformats.org/officeDocument/2006/relationships/image" Target="../media/image4.tiff"/></Relationships>
</file>

<file path=ppt/slides/_rels/slide23.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26.tiff"/><Relationship Id="rId14" Type="http://schemas.openxmlformats.org/officeDocument/2006/relationships/image" Target="../media/image4.tiff"/><Relationship Id="rId1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tif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25.png"/><Relationship Id="rId8" Type="http://schemas.openxmlformats.org/officeDocument/2006/relationships/image" Target="../media/image33.tiff"/><Relationship Id="rId9" Type="http://schemas.openxmlformats.org/officeDocument/2006/relationships/image" Target="../media/image34.tiff"/><Relationship Id="rId10"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26.tiff"/><Relationship Id="rId5" Type="http://schemas.openxmlformats.org/officeDocument/2006/relationships/image" Target="../media/image4.tiff"/><Relationship Id="rId6" Type="http://schemas.openxmlformats.org/officeDocument/2006/relationships/image" Target="../media/image41.tiff"/><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1" Type="http://schemas.openxmlformats.org/officeDocument/2006/relationships/image" Target="../media/image34.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tiff"/><Relationship Id="rId4" Type="http://schemas.openxmlformats.org/officeDocument/2006/relationships/image" Target="../media/image13.tiff"/><Relationship Id="rId5" Type="http://schemas.openxmlformats.org/officeDocument/2006/relationships/image" Target="../media/image41.tiff"/><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25.png"/><Relationship Id="rId10" Type="http://schemas.openxmlformats.org/officeDocument/2006/relationships/image" Target="../media/image33.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34.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tiff"/><Relationship Id="rId4" Type="http://schemas.openxmlformats.org/officeDocument/2006/relationships/image" Target="../media/image13.tiff"/><Relationship Id="rId5" Type="http://schemas.openxmlformats.org/officeDocument/2006/relationships/image" Target="../media/image41.tiff"/><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25.png"/><Relationship Id="rId10" Type="http://schemas.openxmlformats.org/officeDocument/2006/relationships/image" Target="../media/image33.tiff"/></Relationships>
</file>

<file path=ppt/slides/_rels/slide31.xml.rels><?xml version="1.0" encoding="UTF-8" standalone="yes"?>
<Relationships xmlns="http://schemas.openxmlformats.org/package/2006/relationships"><Relationship Id="rId11" Type="http://schemas.openxmlformats.org/officeDocument/2006/relationships/image" Target="../media/image34.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tiff"/><Relationship Id="rId4" Type="http://schemas.openxmlformats.org/officeDocument/2006/relationships/image" Target="../media/image13.tiff"/><Relationship Id="rId5" Type="http://schemas.openxmlformats.org/officeDocument/2006/relationships/image" Target="../media/image41.tiff"/><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25.png"/><Relationship Id="rId10" Type="http://schemas.openxmlformats.org/officeDocument/2006/relationships/image" Target="../media/image3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33.tiff"/><Relationship Id="rId5" Type="http://schemas.openxmlformats.org/officeDocument/2006/relationships/image" Target="../media/image34.tiff"/><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4.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1" Type="http://schemas.openxmlformats.org/officeDocument/2006/relationships/image" Target="../media/image34.tif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tiff"/><Relationship Id="rId4" Type="http://schemas.openxmlformats.org/officeDocument/2006/relationships/image" Target="../media/image13.tiff"/><Relationship Id="rId5" Type="http://schemas.openxmlformats.org/officeDocument/2006/relationships/image" Target="../media/image41.tiff"/><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25.png"/><Relationship Id="rId10" Type="http://schemas.openxmlformats.org/officeDocument/2006/relationships/image" Target="../media/image33.tiff"/></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25.png"/><Relationship Id="rId8" Type="http://schemas.openxmlformats.org/officeDocument/2006/relationships/image" Target="../media/image4.tiff"/><Relationship Id="rId9" Type="http://schemas.openxmlformats.org/officeDocument/2006/relationships/image" Target="../media/image13.tiff"/><Relationship Id="rId10"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13.tiff"/><Relationship Id="rId9" Type="http://schemas.openxmlformats.org/officeDocument/2006/relationships/image" Target="../media/image26.tiff"/><Relationship Id="rId10"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13.tiff"/><Relationship Id="rId9" Type="http://schemas.openxmlformats.org/officeDocument/2006/relationships/image" Target="../media/image26.tiff"/><Relationship Id="rId10"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56.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32.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25.png"/><Relationship Id="rId8" Type="http://schemas.openxmlformats.org/officeDocument/2006/relationships/image" Target="../media/image13.tiff"/><Relationship Id="rId9" Type="http://schemas.openxmlformats.org/officeDocument/2006/relationships/image" Target="../media/image62.tiff"/><Relationship Id="rId10"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62.tiff"/><Relationship Id="rId5" Type="http://schemas.openxmlformats.org/officeDocument/2006/relationships/image" Target="../media/image5.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13.tiff"/><Relationship Id="rId5" Type="http://schemas.openxmlformats.org/officeDocument/2006/relationships/image" Target="../media/image6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6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7.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7.emf"/></Relationships>
</file>

<file path=ppt/slides/_rels/slide8.xml.rels><?xml version="1.0" encoding="UTF-8" standalone="yes"?>
<Relationships xmlns="http://schemas.openxmlformats.org/package/2006/relationships"><Relationship Id="rId11" Type="http://schemas.openxmlformats.org/officeDocument/2006/relationships/image" Target="../media/image14.tiff"/><Relationship Id="rId12" Type="http://schemas.openxmlformats.org/officeDocument/2006/relationships/image" Target="../media/image15.jpeg"/><Relationship Id="rId13" Type="http://schemas.openxmlformats.org/officeDocument/2006/relationships/image" Target="../media/image16.tiff"/><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13.tiff"/><Relationship Id="rId5" Type="http://schemas.openxmlformats.org/officeDocument/2006/relationships/image" Target="../media/image41.tiff"/><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25.png"/><Relationship Id="rId10"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54613" y="3900487"/>
            <a:ext cx="5630779" cy="2820989"/>
          </a:xfrm>
        </p:spPr>
        <p:txBody>
          <a:bodyPr>
            <a:normAutofit fontScale="92500" lnSpcReduction="10000"/>
          </a:bodyPr>
          <a:lstStyle/>
          <a:p>
            <a:r>
              <a:rPr lang="en-US" sz="3000" b="1" dirty="0" smtClean="0"/>
              <a:t>Dan </a:t>
            </a:r>
            <a:r>
              <a:rPr lang="en-US" sz="3000" b="1" dirty="0" err="1" smtClean="0"/>
              <a:t>Crankshaw</a:t>
            </a:r>
            <a:endParaRPr lang="en-US" sz="3000" b="1" dirty="0" smtClean="0"/>
          </a:p>
          <a:p>
            <a:r>
              <a:rPr lang="en-US" dirty="0" err="1" smtClean="0"/>
              <a:t>crankshaw@cs.berkeley.edu</a:t>
            </a:r>
            <a:endParaRPr lang="en-US" sz="2600" dirty="0" smtClean="0"/>
          </a:p>
          <a:p>
            <a:endParaRPr lang="en-US" dirty="0" smtClean="0"/>
          </a:p>
          <a:p>
            <a:r>
              <a:rPr lang="en-US" dirty="0" smtClean="0">
                <a:hlinkClick r:id="rId3"/>
              </a:rPr>
              <a:t>http://clipper.ai</a:t>
            </a:r>
            <a:endParaRPr lang="en-US" dirty="0" smtClean="0"/>
          </a:p>
          <a:p>
            <a:r>
              <a:rPr lang="en-US" dirty="0">
                <a:hlinkClick r:id="rId4"/>
              </a:rPr>
              <a:t>https://</a:t>
            </a:r>
            <a:r>
              <a:rPr lang="en-US" dirty="0" smtClean="0">
                <a:hlinkClick r:id="rId4"/>
              </a:rPr>
              <a:t>github.com/ucbrise/clipper</a:t>
            </a:r>
            <a:endParaRPr lang="en-US" dirty="0" smtClean="0"/>
          </a:p>
          <a:p>
            <a:endParaRPr lang="en-US" b="1" dirty="0" smtClean="0"/>
          </a:p>
          <a:p>
            <a:r>
              <a:rPr lang="en-US" i="1" dirty="0" smtClean="0"/>
              <a:t>March 16, 2018</a:t>
            </a:r>
          </a:p>
        </p:txBody>
      </p:sp>
      <p:sp>
        <p:nvSpPr>
          <p:cNvPr id="4" name="Title 3"/>
          <p:cNvSpPr>
            <a:spLocks noGrp="1"/>
          </p:cNvSpPr>
          <p:nvPr>
            <p:ph type="ctrTitle"/>
          </p:nvPr>
        </p:nvSpPr>
        <p:spPr>
          <a:xfrm>
            <a:off x="254613" y="206972"/>
            <a:ext cx="11756573" cy="3310152"/>
          </a:xfrm>
        </p:spPr>
        <p:txBody>
          <a:bodyPr>
            <a:normAutofit/>
          </a:bodyPr>
          <a:lstStyle/>
          <a:p>
            <a:pPr algn="l"/>
            <a:r>
              <a:rPr lang="en-US" dirty="0"/>
              <a:t>A </a:t>
            </a:r>
            <a:r>
              <a:rPr lang="en-US" dirty="0" smtClean="0"/>
              <a:t>Low-Latency Online Prediction Serving System</a:t>
            </a:r>
            <a:endParaRPr lang="en-US" dirty="0"/>
          </a:p>
        </p:txBody>
      </p:sp>
      <p:sp>
        <p:nvSpPr>
          <p:cNvPr id="7" name="TextBox 6"/>
          <p:cNvSpPr txBox="1"/>
          <p:nvPr/>
        </p:nvSpPr>
        <p:spPr>
          <a:xfrm>
            <a:off x="254613" y="0"/>
            <a:ext cx="4935967" cy="1862048"/>
          </a:xfrm>
          <a:prstGeom prst="rect">
            <a:avLst/>
          </a:prstGeom>
          <a:noFill/>
        </p:spPr>
        <p:txBody>
          <a:bodyPr wrap="none" rtlCol="0">
            <a:spAutoFit/>
          </a:bodyPr>
          <a:lstStyle/>
          <a:p>
            <a:r>
              <a:rPr lang="en-US" sz="11500" dirty="0" smtClean="0">
                <a:latin typeface="Helvetica Neue" charset="0"/>
                <a:ea typeface="Helvetica Neue" charset="0"/>
                <a:cs typeface="Helvetica Neue" charset="0"/>
              </a:rPr>
              <a:t>Clipper</a:t>
            </a:r>
            <a:endParaRPr lang="en-US" sz="11500" dirty="0">
              <a:latin typeface="Helvetica Neue" charset="0"/>
              <a:ea typeface="Helvetica Neue" charset="0"/>
              <a:cs typeface="Helvetica Neue" charset="0"/>
            </a:endParaRP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5641" y="0"/>
            <a:ext cx="3425952" cy="100204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175" y="2956533"/>
            <a:ext cx="4699905" cy="3764943"/>
          </a:xfrm>
          <a:prstGeom prst="rect">
            <a:avLst/>
          </a:prstGeom>
        </p:spPr>
      </p:pic>
    </p:spTree>
    <p:extLst>
      <p:ext uri="{BB962C8B-B14F-4D97-AF65-F5344CB8AC3E}">
        <p14:creationId xmlns:p14="http://schemas.microsoft.com/office/powerpoint/2010/main" val="1629916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6613" y="354702"/>
            <a:ext cx="5439126" cy="938719"/>
          </a:xfrm>
          <a:prstGeom prst="rect">
            <a:avLst/>
          </a:prstGeom>
          <a:noFill/>
        </p:spPr>
        <p:txBody>
          <a:bodyPr wrap="square" rtlCol="0">
            <a:spAutoFit/>
          </a:bodyPr>
          <a:lstStyle/>
          <a:p>
            <a:r>
              <a:rPr lang="en-US" sz="5500" i="1" dirty="0" smtClean="0">
                <a:solidFill>
                  <a:schemeClr val="bg2">
                    <a:lumMod val="10000"/>
                  </a:schemeClr>
                </a:solidFill>
                <a:latin typeface="Helvetica Neue Light" charset="0"/>
                <a:ea typeface="Helvetica Neue Light" charset="0"/>
                <a:cs typeface="Helvetica Neue Light" charset="0"/>
              </a:rPr>
              <a:t>Google Translate</a:t>
            </a: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t="3" b="7012"/>
          <a:stretch/>
        </p:blipFill>
        <p:spPr>
          <a:xfrm>
            <a:off x="6513288" y="157609"/>
            <a:ext cx="5386660" cy="1920240"/>
          </a:xfrm>
          <a:prstGeom prst="rect">
            <a:avLst/>
          </a:prstGeom>
          <a:ln>
            <a:solidFill>
              <a:schemeClr val="tx1"/>
            </a:solidFill>
          </a:ln>
        </p:spPr>
      </p:pic>
      <p:sp>
        <p:nvSpPr>
          <p:cNvPr id="13" name="TextBox 12"/>
          <p:cNvSpPr txBox="1"/>
          <p:nvPr/>
        </p:nvSpPr>
        <p:spPr>
          <a:xfrm>
            <a:off x="2085974" y="2077849"/>
            <a:ext cx="215315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Serving</a:t>
            </a:r>
            <a:endParaRPr lang="en-US" sz="4267" b="1" dirty="0">
              <a:solidFill>
                <a:prstClr val="black"/>
              </a:solidFill>
              <a:latin typeface="Helvetica Neue" charset="0"/>
              <a:ea typeface="Helvetica Neue" charset="0"/>
              <a:cs typeface="Helvetica Neue" charset="0"/>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0457" y="2895270"/>
            <a:ext cx="4867534" cy="2015371"/>
          </a:xfrm>
          <a:prstGeom prst="rect">
            <a:avLst/>
          </a:prstGeom>
        </p:spPr>
      </p:pic>
      <p:sp>
        <p:nvSpPr>
          <p:cNvPr id="18" name="TextBox 17"/>
          <p:cNvSpPr txBox="1"/>
          <p:nvPr/>
        </p:nvSpPr>
        <p:spPr>
          <a:xfrm>
            <a:off x="1415819" y="5175143"/>
            <a:ext cx="4201687" cy="1169551"/>
          </a:xfrm>
          <a:prstGeom prst="rect">
            <a:avLst/>
          </a:prstGeom>
          <a:noFill/>
        </p:spPr>
        <p:txBody>
          <a:bodyPr wrap="square" rtlCol="0">
            <a:spAutoFit/>
          </a:bodyPr>
          <a:lstStyle/>
          <a:p>
            <a:pPr algn="ctr"/>
            <a:r>
              <a:rPr lang="en-US" sz="3500" dirty="0" smtClean="0">
                <a:solidFill>
                  <a:srgbClr val="FF0000"/>
                </a:solidFill>
                <a:latin typeface="Helvetica Neue Light" charset="0"/>
                <a:ea typeface="Helvetica Neue Light" charset="0"/>
                <a:cs typeface="Helvetica Neue Light" charset="0"/>
              </a:rPr>
              <a:t>82,000 GPUs running 24/7</a:t>
            </a:r>
          </a:p>
        </p:txBody>
      </p:sp>
      <p:sp>
        <p:nvSpPr>
          <p:cNvPr id="21" name="TextBox 20"/>
          <p:cNvSpPr txBox="1"/>
          <p:nvPr/>
        </p:nvSpPr>
        <p:spPr>
          <a:xfrm>
            <a:off x="682048" y="6377058"/>
            <a:ext cx="5654112" cy="276999"/>
          </a:xfrm>
          <a:prstGeom prst="rect">
            <a:avLst/>
          </a:prstGeom>
          <a:noFill/>
        </p:spPr>
        <p:txBody>
          <a:bodyPr wrap="none" rtlCol="0">
            <a:spAutoFit/>
          </a:bodyPr>
          <a:lstStyle/>
          <a:p>
            <a:r>
              <a:rPr lang="en-US" sz="1200" smtClean="0">
                <a:latin typeface="Helvetica Neue" charset="0"/>
                <a:ea typeface="Helvetica Neue" charset="0"/>
                <a:cs typeface="Helvetica Neue" charset="0"/>
              </a:rPr>
              <a:t>[1] https</a:t>
            </a:r>
            <a:r>
              <a:rPr lang="en-US" sz="1200" dirty="0">
                <a:latin typeface="Helvetica Neue" charset="0"/>
                <a:ea typeface="Helvetica Neue" charset="0"/>
                <a:cs typeface="Helvetica Neue" charset="0"/>
              </a:rPr>
              <a:t>://</a:t>
            </a:r>
            <a:r>
              <a:rPr lang="en-US" sz="1200" dirty="0" err="1">
                <a:latin typeface="Helvetica Neue" charset="0"/>
                <a:ea typeface="Helvetica Neue" charset="0"/>
                <a:cs typeface="Helvetica Neue" charset="0"/>
              </a:rPr>
              <a:t>www.nytimes.com</a:t>
            </a:r>
            <a:r>
              <a:rPr lang="en-US" sz="1200" dirty="0">
                <a:latin typeface="Helvetica Neue" charset="0"/>
                <a:ea typeface="Helvetica Neue" charset="0"/>
                <a:cs typeface="Helvetica Neue" charset="0"/>
              </a:rPr>
              <a:t>/2016/12/14/magazine/the-great-</a:t>
            </a:r>
            <a:r>
              <a:rPr lang="en-US" sz="1200" dirty="0" err="1">
                <a:latin typeface="Helvetica Neue" charset="0"/>
                <a:ea typeface="Helvetica Neue" charset="0"/>
                <a:cs typeface="Helvetica Neue" charset="0"/>
              </a:rPr>
              <a:t>ai</a:t>
            </a:r>
            <a:r>
              <a:rPr lang="en-US" sz="1200" dirty="0">
                <a:latin typeface="Helvetica Neue" charset="0"/>
                <a:ea typeface="Helvetica Neue" charset="0"/>
                <a:cs typeface="Helvetica Neue" charset="0"/>
              </a:rPr>
              <a:t>-</a:t>
            </a:r>
            <a:r>
              <a:rPr lang="en-US" sz="1200" dirty="0" err="1">
                <a:latin typeface="Helvetica Neue" charset="0"/>
                <a:ea typeface="Helvetica Neue" charset="0"/>
                <a:cs typeface="Helvetica Neue" charset="0"/>
              </a:rPr>
              <a:t>awakening.html</a:t>
            </a:r>
            <a:endParaRPr lang="en-US" sz="1200" dirty="0">
              <a:latin typeface="Helvetica Neue" charset="0"/>
              <a:ea typeface="Helvetica Neue" charset="0"/>
              <a:cs typeface="Helvetica Neue" charset="0"/>
            </a:endParaRPr>
          </a:p>
        </p:txBody>
      </p:sp>
      <p:grpSp>
        <p:nvGrpSpPr>
          <p:cNvPr id="3" name="Group 2"/>
          <p:cNvGrpSpPr/>
          <p:nvPr/>
        </p:nvGrpSpPr>
        <p:grpSpPr>
          <a:xfrm>
            <a:off x="830765" y="3651527"/>
            <a:ext cx="5371797" cy="1004276"/>
            <a:chOff x="6573836" y="3855470"/>
            <a:chExt cx="5371797" cy="1004276"/>
          </a:xfrm>
        </p:grpSpPr>
        <p:sp>
          <p:nvSpPr>
            <p:cNvPr id="2" name="Rounded Rectangle 1"/>
            <p:cNvSpPr/>
            <p:nvPr/>
          </p:nvSpPr>
          <p:spPr>
            <a:xfrm>
              <a:off x="6875354" y="3855470"/>
              <a:ext cx="4753642" cy="100427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73836" y="4005525"/>
              <a:ext cx="5371797" cy="630942"/>
            </a:xfrm>
            <a:prstGeom prst="rect">
              <a:avLst/>
            </a:prstGeom>
            <a:noFill/>
          </p:spPr>
          <p:txBody>
            <a:bodyPr wrap="square" rtlCol="0">
              <a:spAutoFit/>
            </a:bodyPr>
            <a:lstStyle/>
            <a:p>
              <a:pPr algn="ctr"/>
              <a:r>
                <a:rPr lang="en-US" sz="3500" dirty="0" smtClean="0">
                  <a:solidFill>
                    <a:srgbClr val="FF0000"/>
                  </a:solidFill>
                  <a:latin typeface="Helvetica Neue Light" charset="0"/>
                  <a:ea typeface="Helvetica Neue Light" charset="0"/>
                  <a:cs typeface="Helvetica Neue Light" charset="0"/>
                </a:rPr>
                <a:t>140 billion words a day</a:t>
              </a:r>
              <a:r>
                <a:rPr lang="en-US" sz="2500" baseline="50000" dirty="0" smtClean="0">
                  <a:solidFill>
                    <a:srgbClr val="FF0000"/>
                  </a:solidFill>
                  <a:latin typeface="Helvetica Neue Light" charset="0"/>
                  <a:ea typeface="Helvetica Neue Light" charset="0"/>
                  <a:cs typeface="Helvetica Neue Light" charset="0"/>
                </a:rPr>
                <a:t>1</a:t>
              </a:r>
              <a:r>
                <a:rPr lang="en-US" sz="3500" dirty="0" smtClean="0">
                  <a:solidFill>
                    <a:srgbClr val="FF0000"/>
                  </a:solidFill>
                  <a:latin typeface="Helvetica Neue Light" charset="0"/>
                  <a:ea typeface="Helvetica Neue Light" charset="0"/>
                  <a:cs typeface="Helvetica Neue Light" charset="0"/>
                </a:rPr>
                <a:t> </a:t>
              </a:r>
              <a:endParaRPr lang="en-US" sz="3500" dirty="0">
                <a:solidFill>
                  <a:srgbClr val="FF0000"/>
                </a:solidFill>
                <a:latin typeface="Helvetica Neue Light" charset="0"/>
                <a:ea typeface="Helvetica Neue Light" charset="0"/>
                <a:cs typeface="Helvetica Neue Light" charset="0"/>
              </a:endParaRPr>
            </a:p>
          </p:txBody>
        </p:sp>
      </p:grpSp>
      <p:sp>
        <p:nvSpPr>
          <p:cNvPr id="19" name="Rounded Rectangle 18"/>
          <p:cNvSpPr/>
          <p:nvPr/>
        </p:nvSpPr>
        <p:spPr>
          <a:xfrm>
            <a:off x="6513288" y="3325348"/>
            <a:ext cx="5426349" cy="1849795"/>
          </a:xfrm>
          <a:prstGeom prst="roundRect">
            <a:avLst/>
          </a:prstGeom>
          <a:solidFill>
            <a:srgbClr val="E16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1"/>
                </a:solidFill>
                <a:latin typeface="Helvetica Neue" charset="0"/>
                <a:ea typeface="Helvetica Neue" charset="0"/>
                <a:cs typeface="Helvetica Neue" charset="0"/>
              </a:rPr>
              <a:t>Invented New Hardware!</a:t>
            </a:r>
          </a:p>
          <a:p>
            <a:pPr algn="ctr"/>
            <a:r>
              <a:rPr lang="en-US" sz="3200" b="1" i="1" dirty="0" smtClean="0">
                <a:solidFill>
                  <a:schemeClr val="bg1"/>
                </a:solidFill>
                <a:latin typeface="Helvetica Neue" charset="0"/>
                <a:ea typeface="Helvetica Neue" charset="0"/>
                <a:cs typeface="Helvetica Neue" charset="0"/>
              </a:rPr>
              <a:t>Tensor Processing Unit (TPU)</a:t>
            </a:r>
            <a:endParaRPr lang="en-US" sz="3200" b="1" i="1"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31053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35"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style.rotation</p:attrName>
                                        </p:attrNameLst>
                                      </p:cBhvr>
                                      <p:tavLst>
                                        <p:tav tm="0">
                                          <p:val>
                                            <p:fltVal val="720"/>
                                          </p:val>
                                        </p:tav>
                                        <p:tav tm="100000">
                                          <p:val>
                                            <p:fltVal val="0"/>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1"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8086" y="2657745"/>
            <a:ext cx="3601288" cy="1867334"/>
          </a:xfrm>
          <a:prstGeom prst="rect">
            <a:avLst/>
          </a:prstGeom>
        </p:spPr>
      </p:pic>
      <p:pic>
        <p:nvPicPr>
          <p:cNvPr id="17" name="Picture 16"/>
          <p:cNvPicPr>
            <a:picLocks noChangeAspect="1"/>
          </p:cNvPicPr>
          <p:nvPr/>
        </p:nvPicPr>
        <p:blipFill>
          <a:blip r:embed="rId4"/>
          <a:stretch>
            <a:fillRect/>
          </a:stretch>
        </p:blipFill>
        <p:spPr>
          <a:xfrm>
            <a:off x="9275255" y="2494132"/>
            <a:ext cx="2130682" cy="1097280"/>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89179" y="5238300"/>
            <a:ext cx="1636427" cy="1333688"/>
          </a:xfrm>
          <a:prstGeom prst="rect">
            <a:avLst/>
          </a:prstGeom>
        </p:spPr>
      </p:pic>
      <p:cxnSp>
        <p:nvCxnSpPr>
          <p:cNvPr id="51" name="Straight Arrow Connector 50"/>
          <p:cNvCxnSpPr/>
          <p:nvPr/>
        </p:nvCxnSpPr>
        <p:spPr>
          <a:xfrm flipV="1">
            <a:off x="9907392" y="3752974"/>
            <a:ext cx="228817" cy="14853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0" y="149970"/>
            <a:ext cx="12192000" cy="1325563"/>
          </a:xfrm>
        </p:spPr>
        <p:txBody>
          <a:bodyPr>
            <a:normAutofit/>
          </a:bodyPr>
          <a:lstStyle/>
          <a:p>
            <a:r>
              <a:rPr lang="en-US" sz="4000" dirty="0" smtClean="0"/>
              <a:t>Big Companies Build One-Off Systems</a:t>
            </a:r>
            <a:endParaRPr lang="en-US" sz="4000" dirty="0"/>
          </a:p>
        </p:txBody>
      </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6484" y="797061"/>
            <a:ext cx="2691866" cy="1675016"/>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94339" y="2611707"/>
            <a:ext cx="1984702" cy="885177"/>
          </a:xfrm>
          <a:prstGeom prst="rect">
            <a:avLst/>
          </a:prstGeom>
        </p:spPr>
      </p:pic>
      <p:pic>
        <p:nvPicPr>
          <p:cNvPr id="9" name="Picture 8"/>
          <p:cNvPicPr>
            <a:picLocks noChangeAspect="1"/>
          </p:cNvPicPr>
          <p:nvPr/>
        </p:nvPicPr>
        <p:blipFill>
          <a:blip r:embed="rId8"/>
          <a:stretch>
            <a:fillRect/>
          </a:stretch>
        </p:blipFill>
        <p:spPr>
          <a:xfrm>
            <a:off x="3475094" y="4035317"/>
            <a:ext cx="3281992" cy="3281992"/>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31808" y="2064975"/>
            <a:ext cx="3673380" cy="512047"/>
          </a:xfrm>
          <a:prstGeom prst="rect">
            <a:avLst/>
          </a:prstGeom>
        </p:spPr>
      </p:pic>
      <p:pic>
        <p:nvPicPr>
          <p:cNvPr id="2" name="Picture 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8030" y="4090912"/>
            <a:ext cx="3216047" cy="868333"/>
          </a:xfrm>
          <a:prstGeom prst="rect">
            <a:avLst/>
          </a:prstGeom>
        </p:spPr>
      </p:pic>
      <p:sp>
        <p:nvSpPr>
          <p:cNvPr id="21" name="Rectangle 20"/>
          <p:cNvSpPr/>
          <p:nvPr/>
        </p:nvSpPr>
        <p:spPr>
          <a:xfrm>
            <a:off x="0" y="1128015"/>
            <a:ext cx="12192000" cy="5649775"/>
          </a:xfrm>
          <a:prstGeom prst="rect">
            <a:avLst/>
          </a:prstGeom>
          <a:solidFill>
            <a:srgbClr val="FFFFFF">
              <a:alpha val="9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143000" y="1774661"/>
            <a:ext cx="9113520" cy="4178067"/>
          </a:xfrm>
          <a:prstGeom prst="rect">
            <a:avLst/>
          </a:prstGeom>
          <a:noFill/>
        </p:spPr>
        <p:txBody>
          <a:bodyPr wrap="square" rtlCol="0">
            <a:spAutoFit/>
          </a:bodyPr>
          <a:lstStyle/>
          <a:p>
            <a:pPr>
              <a:spcAft>
                <a:spcPts val="900"/>
              </a:spcAft>
            </a:pPr>
            <a:r>
              <a:rPr lang="en-US" sz="3600" b="1" dirty="0" smtClean="0">
                <a:latin typeface="Helvetica Neue Light" charset="0"/>
                <a:ea typeface="Helvetica Neue Light" charset="0"/>
                <a:cs typeface="Helvetica Neue Light" charset="0"/>
              </a:rPr>
              <a:t>Problems:</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Expensive to build and maintain</a:t>
            </a:r>
          </a:p>
          <a:p>
            <a:pPr marL="914400" lvl="1" indent="-457200">
              <a:spcAft>
                <a:spcPts val="900"/>
              </a:spcAft>
              <a:buFont typeface="Wingdings" charset="2"/>
              <a:buChar char="Ø"/>
            </a:pPr>
            <a:r>
              <a:rPr lang="en-US" sz="3200" dirty="0" smtClean="0">
                <a:latin typeface="Helvetica Neue Light" charset="0"/>
                <a:ea typeface="Helvetica Neue Light" charset="0"/>
                <a:cs typeface="Helvetica Neue Light" charset="0"/>
              </a:rPr>
              <a:t>Highly specialized and require ML and systems expertise</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Tightly-coupled model and application</a:t>
            </a:r>
          </a:p>
          <a:p>
            <a:pPr marL="914400" lvl="1" indent="-457200">
              <a:spcAft>
                <a:spcPts val="900"/>
              </a:spcAft>
              <a:buFont typeface="Wingdings" charset="2"/>
              <a:buChar char="Ø"/>
            </a:pPr>
            <a:r>
              <a:rPr lang="en-US" sz="3200" dirty="0" smtClean="0">
                <a:latin typeface="Helvetica Neue Light" charset="0"/>
                <a:ea typeface="Helvetica Neue Light" charset="0"/>
                <a:cs typeface="Helvetica Neue Light" charset="0"/>
              </a:rPr>
              <a:t>Difficult to change or update model</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 Only supports single ML framework</a:t>
            </a:r>
          </a:p>
        </p:txBody>
      </p:sp>
    </p:spTree>
    <p:extLst>
      <p:ext uri="{BB962C8B-B14F-4D97-AF65-F5344CB8AC3E}">
        <p14:creationId xmlns:p14="http://schemas.microsoft.com/office/powerpoint/2010/main" val="285470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400"/>
                                        <p:tgtEl>
                                          <p:spTgt spid="6"/>
                                        </p:tgtEl>
                                      </p:cBhvr>
                                    </p:animEffect>
                                  </p:childTnLst>
                                </p:cTn>
                              </p:par>
                            </p:childTnLst>
                          </p:cTn>
                        </p:par>
                        <p:par>
                          <p:cTn id="8" fill="hold">
                            <p:stCondLst>
                              <p:cond delay="4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400"/>
                                        <p:tgtEl>
                                          <p:spTgt spid="11"/>
                                        </p:tgtEl>
                                      </p:cBhvr>
                                    </p:animEffect>
                                  </p:childTnLst>
                                </p:cTn>
                              </p:par>
                            </p:childTnLst>
                          </p:cTn>
                        </p:par>
                        <p:par>
                          <p:cTn id="12" fill="hold">
                            <p:stCondLst>
                              <p:cond delay="8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400"/>
                                        <p:tgtEl>
                                          <p:spTgt spid="7"/>
                                        </p:tgtEl>
                                      </p:cBhvr>
                                    </p:animEffect>
                                  </p:childTnLst>
                                </p:cTn>
                              </p:par>
                            </p:childTnLst>
                          </p:cTn>
                        </p:par>
                        <p:par>
                          <p:cTn id="16" fill="hold">
                            <p:stCondLst>
                              <p:cond delay="12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400"/>
                                        <p:tgtEl>
                                          <p:spTgt spid="10"/>
                                        </p:tgtEl>
                                      </p:cBhvr>
                                    </p:animEffect>
                                  </p:childTnLst>
                                </p:cTn>
                              </p:par>
                            </p:childTnLst>
                          </p:cTn>
                        </p:par>
                        <p:par>
                          <p:cTn id="20" fill="hold">
                            <p:stCondLst>
                              <p:cond delay="1600"/>
                            </p:stCondLst>
                            <p:childTnLst>
                              <p:par>
                                <p:cTn id="21" presetID="9"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400"/>
                                        <p:tgtEl>
                                          <p:spTgt spid="2"/>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4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dissolv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dissolve">
                                      <p:cBhvr>
                                        <p:cTn id="37" dur="500"/>
                                        <p:tgtEl>
                                          <p:spTgt spid="2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dissolve">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2">
                                            <p:txEl>
                                              <p:pRg st="2" end="2"/>
                                            </p:txEl>
                                          </p:spTgt>
                                        </p:tgtEl>
                                        <p:attrNameLst>
                                          <p:attrName>style.visibility</p:attrName>
                                        </p:attrNameLst>
                                      </p:cBhvr>
                                      <p:to>
                                        <p:strVal val="visible"/>
                                      </p:to>
                                    </p:set>
                                    <p:animEffect transition="in" filter="dissolve">
                                      <p:cBhvr>
                                        <p:cTn id="47" dur="500"/>
                                        <p:tgtEl>
                                          <p:spTgt spid="2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2">
                                            <p:txEl>
                                              <p:pRg st="3" end="3"/>
                                            </p:txEl>
                                          </p:spTgt>
                                        </p:tgtEl>
                                        <p:attrNameLst>
                                          <p:attrName>style.visibility</p:attrName>
                                        </p:attrNameLst>
                                      </p:cBhvr>
                                      <p:to>
                                        <p:strVal val="visible"/>
                                      </p:to>
                                    </p:set>
                                    <p:animEffect transition="in" filter="dissolve">
                                      <p:cBhvr>
                                        <p:cTn id="52" dur="500"/>
                                        <p:tgtEl>
                                          <p:spTgt spid="22">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2">
                                            <p:txEl>
                                              <p:pRg st="4" end="4"/>
                                            </p:txEl>
                                          </p:spTgt>
                                        </p:tgtEl>
                                        <p:attrNameLst>
                                          <p:attrName>style.visibility</p:attrName>
                                        </p:attrNameLst>
                                      </p:cBhvr>
                                      <p:to>
                                        <p:strVal val="visible"/>
                                      </p:to>
                                    </p:set>
                                    <p:animEffect transition="in" filter="dissolve">
                                      <p:cBhvr>
                                        <p:cTn id="57" dur="500"/>
                                        <p:tgtEl>
                                          <p:spTgt spid="22">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2">
                                            <p:txEl>
                                              <p:pRg st="5" end="5"/>
                                            </p:txEl>
                                          </p:spTgt>
                                        </p:tgtEl>
                                        <p:attrNameLst>
                                          <p:attrName>style.visibility</p:attrName>
                                        </p:attrNameLst>
                                      </p:cBhvr>
                                      <p:to>
                                        <p:strVal val="visible"/>
                                      </p:to>
                                    </p:set>
                                    <p:animEffect transition="in" filter="dissolve">
                                      <p:cBhvr>
                                        <p:cTn id="6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05032">
            <a:off x="1170533" y="3136086"/>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54" y="1571626"/>
            <a:ext cx="6118529" cy="1801019"/>
          </a:xfrm>
          <a:prstGeom prst="rect">
            <a:avLst/>
          </a:prstGeom>
        </p:spPr>
      </p:pic>
      <p:sp>
        <p:nvSpPr>
          <p:cNvPr id="6"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rgbClr val="FF0000"/>
                </a:solidFill>
                <a:latin typeface="Futura-BoldOblique" charset="0"/>
                <a:ea typeface="Futura-BoldOblique" charset="0"/>
                <a:cs typeface="Futura-BoldOblique" charset="0"/>
              </a:rPr>
              <a:t>Prediction-Serving Challenges</a:t>
            </a:r>
            <a:endParaRPr lang="en-US" sz="4800" b="1" dirty="0">
              <a:solidFill>
                <a:schemeClr val="accent4">
                  <a:lumMod val="75000"/>
                </a:schemeClr>
              </a:solidFill>
              <a:latin typeface="Helvetica Neue Medium" charset="0"/>
              <a:ea typeface="Helvetica Neue Medium" charset="0"/>
              <a:cs typeface="Helvetica Neue Medium" charset="0"/>
            </a:endParaRPr>
          </a:p>
        </p:txBody>
      </p:sp>
      <p:sp>
        <p:nvSpPr>
          <p:cNvPr id="8" name="Rectangle 7"/>
          <p:cNvSpPr/>
          <p:nvPr/>
        </p:nvSpPr>
        <p:spPr>
          <a:xfrm>
            <a:off x="290511" y="5523250"/>
            <a:ext cx="5420478"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Support low-latency, high-throughput serving workloads</a:t>
            </a:r>
            <a:endParaRPr lang="en-US" sz="3000" i="1" dirty="0">
              <a:latin typeface="Helvetica Neue Light" charset="0"/>
              <a:ea typeface="Helvetica Neue Light" charset="0"/>
              <a:cs typeface="Helvetica Neue Light" charset="0"/>
            </a:endParaRPr>
          </a:p>
        </p:txBody>
      </p:sp>
      <p:grpSp>
        <p:nvGrpSpPr>
          <p:cNvPr id="51" name="Group 50"/>
          <p:cNvGrpSpPr/>
          <p:nvPr/>
        </p:nvGrpSpPr>
        <p:grpSpPr>
          <a:xfrm>
            <a:off x="6785670" y="1956634"/>
            <a:ext cx="4997115" cy="2541345"/>
            <a:chOff x="597938" y="2491245"/>
            <a:chExt cx="11345409" cy="4458369"/>
          </a:xfrm>
        </p:grpSpPr>
        <p:cxnSp>
          <p:nvCxnSpPr>
            <p:cNvPr id="9" name="Straight Arrow Connector 8"/>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7969" y="2682823"/>
              <a:ext cx="2357373" cy="109728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12665" y="2682823"/>
              <a:ext cx="2130682" cy="1097280"/>
            </a:xfrm>
            <a:prstGeom prst="rect">
              <a:avLst/>
            </a:prstGeom>
          </p:spPr>
        </p:pic>
        <p:pic>
          <p:nvPicPr>
            <p:cNvPr id="21" name="Picture 20"/>
            <p:cNvPicPr>
              <a:picLocks noChangeAspect="1"/>
            </p:cNvPicPr>
            <p:nvPr/>
          </p:nvPicPr>
          <p:blipFill>
            <a:blip r:embed="rId10"/>
            <a:stretch>
              <a:fillRect/>
            </a:stretch>
          </p:blipFill>
          <p:spPr>
            <a:xfrm>
              <a:off x="7350368" y="5227852"/>
              <a:ext cx="2032000" cy="736600"/>
            </a:xfrm>
            <a:prstGeom prst="rect">
              <a:avLst/>
            </a:prstGeom>
          </p:spPr>
        </p:pic>
        <p:grpSp>
          <p:nvGrpSpPr>
            <p:cNvPr id="22" name="Group 21"/>
            <p:cNvGrpSpPr/>
            <p:nvPr/>
          </p:nvGrpSpPr>
          <p:grpSpPr>
            <a:xfrm>
              <a:off x="3033109" y="5087848"/>
              <a:ext cx="2326716" cy="1095106"/>
              <a:chOff x="5142568" y="1782082"/>
              <a:chExt cx="2913611" cy="1371336"/>
            </a:xfrm>
          </p:grpSpPr>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42568" y="1782082"/>
                <a:ext cx="2913611" cy="1068324"/>
              </a:xfrm>
              <a:prstGeom prst="rect">
                <a:avLst/>
              </a:prstGeom>
            </p:spPr>
          </p:pic>
          <p:sp>
            <p:nvSpPr>
              <p:cNvPr id="24" name="TextBox 23"/>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25" name="Group 24"/>
            <p:cNvGrpSpPr/>
            <p:nvPr/>
          </p:nvGrpSpPr>
          <p:grpSpPr>
            <a:xfrm>
              <a:off x="10121682" y="5211156"/>
              <a:ext cx="1711628" cy="1180396"/>
              <a:chOff x="8558827" y="2824768"/>
              <a:chExt cx="1711628" cy="1180396"/>
            </a:xfrm>
          </p:grpSpPr>
          <p:pic>
            <p:nvPicPr>
              <p:cNvPr id="26" name="Picture 25"/>
              <p:cNvPicPr>
                <a:picLocks noChangeAspect="1"/>
              </p:cNvPicPr>
              <p:nvPr/>
            </p:nvPicPr>
            <p:blipFill>
              <a:blip r:embed="rId12"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27" name="Rectangle 26"/>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29" name="Rectangle 28"/>
            <p:cNvSpPr/>
            <p:nvPr/>
          </p:nvSpPr>
          <p:spPr>
            <a:xfrm>
              <a:off x="4119897" y="6193694"/>
              <a:ext cx="1940552" cy="755920"/>
            </a:xfrm>
            <a:prstGeom prst="rect">
              <a:avLst/>
            </a:prstGeom>
          </p:spPr>
          <p:txBody>
            <a:bodyPr wrap="none">
              <a:spAutoFit/>
            </a:bodyPr>
            <a:lstStyle/>
            <a:p>
              <a:r>
                <a:rPr lang="en-US" sz="2200" dirty="0" err="1" smtClean="0">
                  <a:latin typeface="Helvetica" charset="0"/>
                  <a:ea typeface="Helvetica" charset="0"/>
                  <a:cs typeface="Helvetica" charset="0"/>
                </a:rPr>
                <a:t>Caffe</a:t>
              </a:r>
              <a:endParaRPr lang="en-US" sz="2200" dirty="0">
                <a:latin typeface="Helvetica" charset="0"/>
                <a:ea typeface="Helvetica" charset="0"/>
                <a:cs typeface="Helvetica" charset="0"/>
              </a:endParaRPr>
            </a:p>
          </p:txBody>
        </p:sp>
        <p:pic>
          <p:nvPicPr>
            <p:cNvPr id="30" name="Picture 2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32" name="Picture 3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97938" y="5357224"/>
              <a:ext cx="2067648" cy="477856"/>
            </a:xfrm>
            <a:prstGeom prst="rect">
              <a:avLst/>
            </a:prstGeom>
          </p:spPr>
        </p:pic>
        <p:cxnSp>
          <p:nvCxnSpPr>
            <p:cNvPr id="33" name="Straight Arrow Connector 32"/>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570290" y="3999574"/>
              <a:ext cx="93940" cy="22164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50"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12</a:t>
              </a:fld>
              <a:endParaRPr lang="en-US">
                <a:solidFill>
                  <a:prstClr val="black">
                    <a:tint val="75000"/>
                  </a:prstClr>
                </a:solidFill>
              </a:endParaRPr>
            </a:p>
          </p:txBody>
        </p:sp>
      </p:grpSp>
      <p:sp>
        <p:nvSpPr>
          <p:cNvPr id="53" name="Rectangle 52"/>
          <p:cNvSpPr/>
          <p:nvPr/>
        </p:nvSpPr>
        <p:spPr>
          <a:xfrm>
            <a:off x="6479915" y="5101123"/>
            <a:ext cx="5453871"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94390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191690" y="1472573"/>
            <a:ext cx="9808620" cy="398905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algn="ctr"/>
            <a:r>
              <a:rPr lang="en-US" sz="8000" i="1" dirty="0" smtClean="0">
                <a:solidFill>
                  <a:srgbClr val="FF0000"/>
                </a:solidFill>
                <a:latin typeface="Helvetica Neue Light" charset="0"/>
                <a:ea typeface="Helvetica Neue Light" charset="0"/>
                <a:cs typeface="Helvetica Neue Light" charset="0"/>
              </a:rPr>
              <a:t>But building new serving systems for each framework is expensive</a:t>
            </a:r>
            <a:r>
              <a:rPr lang="mr-IN" sz="8000" i="1" dirty="0" smtClean="0">
                <a:solidFill>
                  <a:srgbClr val="FF0000"/>
                </a:solidFill>
                <a:latin typeface="Helvetica Neue Light" charset="0"/>
                <a:ea typeface="Helvetica Neue Light" charset="0"/>
                <a:cs typeface="Helvetica Neue Light" charset="0"/>
              </a:rPr>
              <a:t>…</a:t>
            </a:r>
            <a:endParaRPr lang="en-US" sz="8000" i="1" dirty="0">
              <a:solidFill>
                <a:schemeClr val="accent4">
                  <a:lumMod val="75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7406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88759" y="320576"/>
            <a:ext cx="10425828" cy="553998"/>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cxnSp>
        <p:nvCxnSpPr>
          <p:cNvPr id="52" name="Straight Arrow Connector 51"/>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57" name="Picture 56"/>
          <p:cNvPicPr>
            <a:picLocks noChangeAspect="1"/>
          </p:cNvPicPr>
          <p:nvPr/>
        </p:nvPicPr>
        <p:blipFill>
          <a:blip r:embed="rId3"/>
          <a:stretch>
            <a:fillRect/>
          </a:stretch>
        </p:blipFill>
        <p:spPr>
          <a:xfrm>
            <a:off x="597969" y="2682823"/>
            <a:ext cx="2357373" cy="1097280"/>
          </a:xfrm>
          <a:prstGeom prst="rect">
            <a:avLst/>
          </a:prstGeom>
        </p:spPr>
      </p:pic>
      <p:sp>
        <p:nvSpPr>
          <p:cNvPr id="58" name="TextBox 57"/>
          <p:cNvSpPr txBox="1"/>
          <p:nvPr/>
        </p:nvSpPr>
        <p:spPr>
          <a:xfrm>
            <a:off x="597968" y="1558127"/>
            <a:ext cx="232654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Fraud</a:t>
            </a:r>
            <a:br>
              <a:rPr lang="en-US" sz="2800" dirty="0" smtClean="0">
                <a:latin typeface="Helvetica Neue" charset="0"/>
                <a:ea typeface="Helvetica Neue" charset="0"/>
                <a:cs typeface="Helvetica Neue" charset="0"/>
              </a:rPr>
            </a:br>
            <a:r>
              <a:rPr lang="en-US" sz="2800" dirty="0" smtClean="0">
                <a:latin typeface="Helvetica Neue" charset="0"/>
                <a:ea typeface="Helvetica Neue" charset="0"/>
                <a:cs typeface="Helvetica Neue" charset="0"/>
              </a:rPr>
              <a:t>Detection</a:t>
            </a:r>
            <a:endParaRPr lang="en-US" sz="2800" dirty="0">
              <a:latin typeface="Helvetica Neue" charset="0"/>
              <a:ea typeface="Helvetica Neue" charset="0"/>
              <a:cs typeface="Helvetica Neue" charset="0"/>
            </a:endParaRPr>
          </a:p>
        </p:txBody>
      </p:sp>
      <p:pic>
        <p:nvPicPr>
          <p:cNvPr id="65" name="Picture 64"/>
          <p:cNvPicPr>
            <a:picLocks noChangeAspect="1"/>
          </p:cNvPicPr>
          <p:nvPr/>
        </p:nvPicPr>
        <p:blipFill>
          <a:blip r:embed="rId4"/>
          <a:stretch>
            <a:fillRect/>
          </a:stretch>
        </p:blipFill>
        <p:spPr>
          <a:xfrm>
            <a:off x="7350368" y="5227852"/>
            <a:ext cx="2032000" cy="736600"/>
          </a:xfrm>
          <a:prstGeom prst="rect">
            <a:avLst/>
          </a:prstGeom>
        </p:spPr>
      </p:pic>
      <p:grpSp>
        <p:nvGrpSpPr>
          <p:cNvPr id="66" name="Group 65"/>
          <p:cNvGrpSpPr/>
          <p:nvPr/>
        </p:nvGrpSpPr>
        <p:grpSpPr>
          <a:xfrm>
            <a:off x="3033109" y="5087848"/>
            <a:ext cx="2326716" cy="1095106"/>
            <a:chOff x="5142568" y="1782082"/>
            <a:chExt cx="2913611" cy="1371336"/>
          </a:xfrm>
        </p:grpSpPr>
        <p:pic>
          <p:nvPicPr>
            <p:cNvPr id="67" name="Picture 66"/>
            <p:cNvPicPr>
              <a:picLocks noChangeAspect="1"/>
            </p:cNvPicPr>
            <p:nvPr/>
          </p:nvPicPr>
          <p:blipFill>
            <a:blip r:embed="rId5"/>
            <a:stretch>
              <a:fillRect/>
            </a:stretch>
          </p:blipFill>
          <p:spPr>
            <a:xfrm>
              <a:off x="5142568" y="1782082"/>
              <a:ext cx="2913611" cy="1068324"/>
            </a:xfrm>
            <a:prstGeom prst="rect">
              <a:avLst/>
            </a:prstGeom>
          </p:spPr>
        </p:pic>
        <p:sp>
          <p:nvSpPr>
            <p:cNvPr id="68" name="TextBox 67"/>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69" name="Group 68"/>
          <p:cNvGrpSpPr/>
          <p:nvPr/>
        </p:nvGrpSpPr>
        <p:grpSpPr>
          <a:xfrm>
            <a:off x="10121682" y="5211156"/>
            <a:ext cx="1711628" cy="1180396"/>
            <a:chOff x="8558827" y="2824768"/>
            <a:chExt cx="1711628" cy="1180396"/>
          </a:xfrm>
        </p:grpSpPr>
        <p:pic>
          <p:nvPicPr>
            <p:cNvPr id="70" name="Picture 69"/>
            <p:cNvPicPr>
              <a:picLocks noChangeAspect="1"/>
            </p:cNvPicPr>
            <p:nvPr/>
          </p:nvPicPr>
          <p:blipFill>
            <a:blip r:embed="rId6"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71" name="Rectangle 70"/>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72" name="Picture 7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73" name="Rectangle 72"/>
          <p:cNvSpPr/>
          <p:nvPr/>
        </p:nvSpPr>
        <p:spPr>
          <a:xfrm>
            <a:off x="4119898" y="6193693"/>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pic>
        <p:nvPicPr>
          <p:cNvPr id="74" name="Picture 7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75" name="Picture 7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76" name="Picture 75"/>
          <p:cNvPicPr>
            <a:picLocks noChangeAspect="1"/>
          </p:cNvPicPr>
          <p:nvPr/>
        </p:nvPicPr>
        <p:blipFill>
          <a:blip r:embed="rId10"/>
          <a:stretch>
            <a:fillRect/>
          </a:stretch>
        </p:blipFill>
        <p:spPr>
          <a:xfrm>
            <a:off x="597938" y="5357224"/>
            <a:ext cx="2067648" cy="477856"/>
          </a:xfrm>
          <a:prstGeom prst="rect">
            <a:avLst/>
          </a:prstGeom>
        </p:spPr>
      </p:pic>
      <p:cxnSp>
        <p:nvCxnSpPr>
          <p:cNvPr id="77" name="Straight Arrow Connector 76"/>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4445613" y="3780103"/>
            <a:ext cx="218617" cy="24359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642356" y="3944112"/>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94"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14</a:t>
            </a:fld>
            <a:endParaRPr lang="en-US">
              <a:solidFill>
                <a:prstClr val="black">
                  <a:tint val="75000"/>
                </a:prstClr>
              </a:solidFill>
            </a:endParaRPr>
          </a:p>
        </p:txBody>
      </p:sp>
      <p:pic>
        <p:nvPicPr>
          <p:cNvPr id="45" name="Picture 44"/>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sp>
        <p:nvSpPr>
          <p:cNvPr id="46" name="TextBox 45"/>
          <p:cNvSpPr txBox="1"/>
          <p:nvPr/>
        </p:nvSpPr>
        <p:spPr>
          <a:xfrm>
            <a:off x="3239603" y="1558127"/>
            <a:ext cx="243681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Content</a:t>
            </a:r>
          </a:p>
          <a:p>
            <a:pPr algn="ctr"/>
            <a:r>
              <a:rPr lang="en-US" sz="2800" dirty="0" smtClean="0">
                <a:latin typeface="Helvetica Neue" charset="0"/>
                <a:ea typeface="Helvetica Neue" charset="0"/>
                <a:cs typeface="Helvetica Neue" charset="0"/>
              </a:rPr>
              <a:t>Rec.</a:t>
            </a:r>
            <a:endParaRPr lang="en-US" sz="2800" dirty="0">
              <a:latin typeface="Helvetica Neue" charset="0"/>
              <a:ea typeface="Helvetica Neue" charset="0"/>
              <a:cs typeface="Helvetica Neue" charset="0"/>
            </a:endParaRPr>
          </a:p>
        </p:txBody>
      </p:sp>
      <p:pic>
        <p:nvPicPr>
          <p:cNvPr id="47" name="Picture 4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sp>
        <p:nvSpPr>
          <p:cNvPr id="48" name="TextBox 47"/>
          <p:cNvSpPr txBox="1"/>
          <p:nvPr/>
        </p:nvSpPr>
        <p:spPr>
          <a:xfrm>
            <a:off x="5951925" y="1558127"/>
            <a:ext cx="178437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Personal</a:t>
            </a:r>
          </a:p>
          <a:p>
            <a:pPr algn="ctr"/>
            <a:r>
              <a:rPr lang="en-US" sz="2800" dirty="0" smtClean="0">
                <a:latin typeface="Helvetica Neue" charset="0"/>
                <a:ea typeface="Helvetica Neue" charset="0"/>
                <a:cs typeface="Helvetica Neue" charset="0"/>
              </a:rPr>
              <a:t>Asst.</a:t>
            </a:r>
            <a:endParaRPr lang="en-US" sz="2800" dirty="0">
              <a:latin typeface="Helvetica Neue" charset="0"/>
              <a:ea typeface="Helvetica Neue" charset="0"/>
              <a:cs typeface="Helvetica Neue" charset="0"/>
            </a:endParaRPr>
          </a:p>
        </p:txBody>
      </p:sp>
      <p:pic>
        <p:nvPicPr>
          <p:cNvPr id="49" name="Picture 48"/>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sp>
        <p:nvSpPr>
          <p:cNvPr id="50" name="TextBox 49"/>
          <p:cNvSpPr txBox="1"/>
          <p:nvPr/>
        </p:nvSpPr>
        <p:spPr>
          <a:xfrm>
            <a:off x="7867429" y="1558127"/>
            <a:ext cx="1685773"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Robotic</a:t>
            </a:r>
          </a:p>
          <a:p>
            <a:pPr algn="ctr"/>
            <a:r>
              <a:rPr lang="en-US" sz="2800" dirty="0" smtClean="0">
                <a:latin typeface="Helvetica Neue" charset="0"/>
                <a:ea typeface="Helvetica Neue" charset="0"/>
                <a:cs typeface="Helvetica Neue" charset="0"/>
              </a:rPr>
              <a:t>Control</a:t>
            </a:r>
            <a:endParaRPr lang="en-US" sz="2800" dirty="0">
              <a:latin typeface="Helvetica Neue" charset="0"/>
              <a:ea typeface="Helvetica Neue" charset="0"/>
              <a:cs typeface="Helvetica Neue" charset="0"/>
            </a:endParaRPr>
          </a:p>
        </p:txBody>
      </p:sp>
      <p:pic>
        <p:nvPicPr>
          <p:cNvPr id="51" name="Picture 50"/>
          <p:cNvPicPr>
            <a:picLocks noChangeAspect="1"/>
          </p:cNvPicPr>
          <p:nvPr/>
        </p:nvPicPr>
        <p:blipFill>
          <a:blip r:embed="rId15"/>
          <a:stretch>
            <a:fillRect/>
          </a:stretch>
        </p:blipFill>
        <p:spPr>
          <a:xfrm>
            <a:off x="9812665" y="2682823"/>
            <a:ext cx="2130682" cy="1097280"/>
          </a:xfrm>
          <a:prstGeom prst="rect">
            <a:avLst/>
          </a:prstGeom>
        </p:spPr>
      </p:pic>
      <p:sp>
        <p:nvSpPr>
          <p:cNvPr id="95" name="TextBox 94"/>
          <p:cNvSpPr txBox="1"/>
          <p:nvPr/>
        </p:nvSpPr>
        <p:spPr>
          <a:xfrm>
            <a:off x="9812665" y="1558127"/>
            <a:ext cx="2130682"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Machine</a:t>
            </a:r>
          </a:p>
          <a:p>
            <a:pPr algn="ctr"/>
            <a:r>
              <a:rPr lang="en-US" sz="2800" dirty="0" smtClean="0">
                <a:latin typeface="Helvetica Neue" charset="0"/>
                <a:ea typeface="Helvetica Neue" charset="0"/>
                <a:cs typeface="Helvetica Neue" charset="0"/>
              </a:rPr>
              <a:t>Translation</a:t>
            </a:r>
            <a:endParaRPr lang="en-US" sz="2800" dirty="0">
              <a:latin typeface="Helvetica Neue" charset="0"/>
              <a:ea typeface="Helvetica Neue" charset="0"/>
              <a:cs typeface="Helvetica Neue" charset="0"/>
            </a:endParaRPr>
          </a:p>
        </p:txBody>
      </p:sp>
    </p:spTree>
    <p:extLst>
      <p:ext uri="{BB962C8B-B14F-4D97-AF65-F5344CB8AC3E}">
        <p14:creationId xmlns:p14="http://schemas.microsoft.com/office/powerpoint/2010/main" val="459613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250"/>
                                  </p:stCondLst>
                                  <p:childTnLst>
                                    <p:set>
                                      <p:cBhvr>
                                        <p:cTn id="33" dur="1" fill="hold">
                                          <p:stCondLst>
                                            <p:cond delay="0"/>
                                          </p:stCondLst>
                                        </p:cTn>
                                        <p:tgtEl>
                                          <p:spTgt spid="66"/>
                                        </p:tgtEl>
                                        <p:attrNameLst>
                                          <p:attrName>style.visibility</p:attrName>
                                        </p:attrNameLst>
                                      </p:cBhvr>
                                      <p:to>
                                        <p:strVal val="visible"/>
                                      </p:to>
                                    </p:set>
                                  </p:childTnLst>
                                </p:cTn>
                              </p:par>
                            </p:childTnLst>
                          </p:cTn>
                        </p:par>
                        <p:par>
                          <p:cTn id="34" fill="hold">
                            <p:stCondLst>
                              <p:cond delay="250"/>
                            </p:stCondLst>
                            <p:childTnLst>
                              <p:par>
                                <p:cTn id="35" presetID="1" presetClass="entr" presetSubtype="0"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par>
                          <p:cTn id="37" fill="hold">
                            <p:stCondLst>
                              <p:cond delay="250"/>
                            </p:stCondLst>
                            <p:childTnLst>
                              <p:par>
                                <p:cTn id="38" presetID="1" presetClass="entr" presetSubtype="0" fill="hold" grpId="0" nodeType="afterEffect">
                                  <p:stCondLst>
                                    <p:cond delay="250"/>
                                  </p:stCondLst>
                                  <p:childTnLst>
                                    <p:set>
                                      <p:cBhvr>
                                        <p:cTn id="39" dur="1" fill="hold">
                                          <p:stCondLst>
                                            <p:cond delay="0"/>
                                          </p:stCondLst>
                                        </p:cTn>
                                        <p:tgtEl>
                                          <p:spTgt spid="73"/>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250"/>
                                  </p:stCondLst>
                                  <p:childTnLst>
                                    <p:set>
                                      <p:cBhvr>
                                        <p:cTn id="42" dur="1" fill="hold">
                                          <p:stCondLst>
                                            <p:cond delay="0"/>
                                          </p:stCondLst>
                                        </p:cTn>
                                        <p:tgtEl>
                                          <p:spTgt spid="74"/>
                                        </p:tgtEl>
                                        <p:attrNameLst>
                                          <p:attrName>style.visibility</p:attrName>
                                        </p:attrNameLst>
                                      </p:cBhvr>
                                      <p:to>
                                        <p:strVal val="visible"/>
                                      </p:to>
                                    </p:set>
                                  </p:childTnLst>
                                </p:cTn>
                              </p:par>
                            </p:childTnLst>
                          </p:cTn>
                        </p:par>
                        <p:par>
                          <p:cTn id="43" fill="hold">
                            <p:stCondLst>
                              <p:cond delay="750"/>
                            </p:stCondLst>
                            <p:childTnLst>
                              <p:par>
                                <p:cTn id="44" presetID="1" presetClass="entr" presetSubtype="0" fill="hold" nodeType="afterEffect">
                                  <p:stCondLst>
                                    <p:cond delay="250"/>
                                  </p:stCondLst>
                                  <p:childTnLst>
                                    <p:set>
                                      <p:cBhvr>
                                        <p:cTn id="45" dur="1" fill="hold">
                                          <p:stCondLst>
                                            <p:cond delay="0"/>
                                          </p:stCondLst>
                                        </p:cTn>
                                        <p:tgtEl>
                                          <p:spTgt spid="75"/>
                                        </p:tgtEl>
                                        <p:attrNameLst>
                                          <p:attrName>style.visibility</p:attrName>
                                        </p:attrNameLst>
                                      </p:cBhvr>
                                      <p:to>
                                        <p:strVal val="visible"/>
                                      </p:to>
                                    </p:set>
                                  </p:childTnLst>
                                </p:cTn>
                              </p:par>
                            </p:childTnLst>
                          </p:cTn>
                        </p:par>
                        <p:par>
                          <p:cTn id="46" fill="hold">
                            <p:stCondLst>
                              <p:cond delay="1000"/>
                            </p:stCondLst>
                            <p:childTnLst>
                              <p:par>
                                <p:cTn id="47" presetID="1" presetClass="entr" presetSubtype="0" fill="hold" nodeType="afterEffect">
                                  <p:stCondLst>
                                    <p:cond delay="250"/>
                                  </p:stCondLst>
                                  <p:childTnLst>
                                    <p:set>
                                      <p:cBhvr>
                                        <p:cTn id="48" dur="1" fill="hold">
                                          <p:stCondLst>
                                            <p:cond delay="0"/>
                                          </p:stCondLst>
                                        </p:cTn>
                                        <p:tgtEl>
                                          <p:spTgt spid="69"/>
                                        </p:tgtEl>
                                        <p:attrNameLst>
                                          <p:attrName>style.visibility</p:attrName>
                                        </p:attrNameLst>
                                      </p:cBhvr>
                                      <p:to>
                                        <p:strVal val="visible"/>
                                      </p:to>
                                    </p:set>
                                  </p:childTnLst>
                                </p:cTn>
                              </p:par>
                              <p:par>
                                <p:cTn id="49" presetID="22" presetClass="entr" presetSubtype="4" fill="hold" nodeType="with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down)">
                                      <p:cBhvr>
                                        <p:cTn id="51" dur="500"/>
                                        <p:tgtEl>
                                          <p:spTgt spid="77"/>
                                        </p:tgtEl>
                                      </p:cBhvr>
                                    </p:animEffect>
                                  </p:childTnLst>
                                </p:cTn>
                              </p:par>
                              <p:par>
                                <p:cTn id="52" presetID="22" presetClass="entr" presetSubtype="4"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down)">
                                      <p:cBhvr>
                                        <p:cTn id="54" dur="500"/>
                                        <p:tgtEl>
                                          <p:spTgt spid="78"/>
                                        </p:tgtEl>
                                      </p:cBhvr>
                                    </p:animEffect>
                                  </p:childTnLst>
                                </p:cTn>
                              </p:par>
                              <p:par>
                                <p:cTn id="55" presetID="22" presetClass="entr" presetSubtype="4"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wipe(down)">
                                      <p:cBhvr>
                                        <p:cTn id="57" dur="500"/>
                                        <p:tgtEl>
                                          <p:spTgt spid="79"/>
                                        </p:tgtEl>
                                      </p:cBhvr>
                                    </p:animEffect>
                                  </p:childTnLst>
                                </p:cTn>
                              </p:par>
                              <p:par>
                                <p:cTn id="58" presetID="22" presetClass="entr" presetSubtype="4" fill="hold"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down)">
                                      <p:cBhvr>
                                        <p:cTn id="60" dur="500"/>
                                        <p:tgtEl>
                                          <p:spTgt spid="81"/>
                                        </p:tgtEl>
                                      </p:cBhvr>
                                    </p:animEffect>
                                  </p:childTnLst>
                                </p:cTn>
                              </p:par>
                              <p:par>
                                <p:cTn id="61" presetID="22" presetClass="entr" presetSubtype="4"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wipe(down)">
                                      <p:cBhvr>
                                        <p:cTn id="63" dur="500"/>
                                        <p:tgtEl>
                                          <p:spTgt spid="82"/>
                                        </p:tgtEl>
                                      </p:cBhvr>
                                    </p:animEffect>
                                  </p:childTnLst>
                                </p:cTn>
                              </p:par>
                              <p:par>
                                <p:cTn id="64" presetID="22" presetClass="entr" presetSubtype="4"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down)">
                                      <p:cBhvr>
                                        <p:cTn id="66" dur="500"/>
                                        <p:tgtEl>
                                          <p:spTgt spid="84"/>
                                        </p:tgtEl>
                                      </p:cBhvr>
                                    </p:animEffect>
                                  </p:childTnLst>
                                </p:cTn>
                              </p:par>
                              <p:par>
                                <p:cTn id="67" presetID="22" presetClass="entr" presetSubtype="4"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animEffect transition="in" filter="wipe(down)">
                                      <p:cBhvr>
                                        <p:cTn id="69" dur="500"/>
                                        <p:tgtEl>
                                          <p:spTgt spid="86"/>
                                        </p:tgtEl>
                                      </p:cBhvr>
                                    </p:animEffect>
                                  </p:childTnLst>
                                </p:cTn>
                              </p:par>
                              <p:par>
                                <p:cTn id="70" presetID="22" presetClass="entr" presetSubtype="4" fill="hold"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down)">
                                      <p:cBhvr>
                                        <p:cTn id="72" dur="500"/>
                                        <p:tgtEl>
                                          <p:spTgt spid="92"/>
                                        </p:tgtEl>
                                      </p:cBhvr>
                                    </p:animEffect>
                                  </p:childTnLst>
                                </p:cTn>
                              </p:par>
                              <p:par>
                                <p:cTn id="73" presetID="22" presetClass="entr" presetSubtype="4"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down)">
                                      <p:cBhvr>
                                        <p:cTn id="75" dur="500"/>
                                        <p:tgtEl>
                                          <p:spTgt spid="85"/>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par>
                                <p:cTn id="82" presetID="22" presetClass="entr" presetSubtype="4" fill="hold" nodeType="withEffect">
                                  <p:stCondLst>
                                    <p:cond delay="0"/>
                                  </p:stCondLst>
                                  <p:childTnLst>
                                    <p:set>
                                      <p:cBhvr>
                                        <p:cTn id="83" dur="1" fill="hold">
                                          <p:stCondLst>
                                            <p:cond delay="0"/>
                                          </p:stCondLst>
                                        </p:cTn>
                                        <p:tgtEl>
                                          <p:spTgt spid="89"/>
                                        </p:tgtEl>
                                        <p:attrNameLst>
                                          <p:attrName>style.visibility</p:attrName>
                                        </p:attrNameLst>
                                      </p:cBhvr>
                                      <p:to>
                                        <p:strVal val="visible"/>
                                      </p:to>
                                    </p:set>
                                    <p:animEffect transition="in" filter="wipe(down)">
                                      <p:cBhvr>
                                        <p:cTn id="84" dur="500"/>
                                        <p:tgtEl>
                                          <p:spTgt spid="89"/>
                                        </p:tgtEl>
                                      </p:cBhvr>
                                    </p:animEffect>
                                  </p:childTnLst>
                                </p:cTn>
                              </p:par>
                              <p:par>
                                <p:cTn id="85" presetID="22" presetClass="entr" presetSubtype="4"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wipe(down)">
                                      <p:cBhvr>
                                        <p:cTn id="87" dur="500"/>
                                        <p:tgtEl>
                                          <p:spTgt spid="90"/>
                                        </p:tgtEl>
                                      </p:cBhvr>
                                    </p:animEffect>
                                  </p:childTnLst>
                                </p:cTn>
                              </p:par>
                              <p:par>
                                <p:cTn id="88" presetID="22" presetClass="entr" presetSubtype="4" fill="hold"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wipe(down)">
                                      <p:cBhvr>
                                        <p:cTn id="90" dur="500"/>
                                        <p:tgtEl>
                                          <p:spTgt spid="91"/>
                                        </p:tgtEl>
                                      </p:cBhvr>
                                    </p:animEffect>
                                  </p:childTnLst>
                                </p:cTn>
                              </p:par>
                              <p:par>
                                <p:cTn id="91" presetID="22" presetClass="entr" presetSubtype="4"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wipe(down)">
                                      <p:cBhvr>
                                        <p:cTn id="9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6" grpId="0"/>
      <p:bldP spid="48" grpId="0"/>
      <p:bldP spid="50" grpId="0"/>
      <p:bldP spid="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an 22"/>
          <p:cNvSpPr/>
          <p:nvPr/>
        </p:nvSpPr>
        <p:spPr>
          <a:xfrm>
            <a:off x="158052" y="2239573"/>
            <a:ext cx="1534637" cy="2254488"/>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Big</a:t>
            </a: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42" name="TextBox 41"/>
          <p:cNvSpPr txBox="1"/>
          <p:nvPr/>
        </p:nvSpPr>
        <p:spPr>
          <a:xfrm>
            <a:off x="1075780" y="5840213"/>
            <a:ext cx="5120444" cy="861774"/>
          </a:xfrm>
          <a:prstGeom prst="rect">
            <a:avLst/>
          </a:prstGeom>
          <a:noFill/>
        </p:spPr>
        <p:txBody>
          <a:bodyPr wrap="square" rtlCol="0">
            <a:spAutoFit/>
          </a:bodyPr>
          <a:lstStyle/>
          <a:p>
            <a:pPr algn="ctr"/>
            <a:r>
              <a:rPr lang="en-US" sz="5000" b="1" dirty="0" smtClean="0">
                <a:solidFill>
                  <a:schemeClr val="accent5">
                    <a:lumMod val="75000"/>
                  </a:schemeClr>
                </a:solidFill>
                <a:latin typeface="Helvetica Neue" charset="0"/>
                <a:ea typeface="Helvetica Neue" charset="0"/>
                <a:cs typeface="Helvetica Neue" charset="0"/>
              </a:rPr>
              <a:t>Batch Analytics</a:t>
            </a:r>
            <a:endParaRPr lang="en-US" sz="5000" b="1" dirty="0">
              <a:solidFill>
                <a:schemeClr val="accent5">
                  <a:lumMod val="75000"/>
                </a:schemeClr>
              </a:solidFill>
              <a:latin typeface="Helvetica Neue" charset="0"/>
              <a:ea typeface="Helvetica Neue" charset="0"/>
              <a:cs typeface="Helvetica Neue" charset="0"/>
            </a:endParaRPr>
          </a:p>
        </p:txBody>
      </p:sp>
      <p:sp>
        <p:nvSpPr>
          <p:cNvPr id="43" name="Left Brace 42"/>
          <p:cNvSpPr/>
          <p:nvPr/>
        </p:nvSpPr>
        <p:spPr>
          <a:xfrm rot="16200000">
            <a:off x="3273044" y="2563875"/>
            <a:ext cx="725917" cy="5595605"/>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45" name="TextBox 44"/>
          <p:cNvSpPr txBox="1"/>
          <p:nvPr/>
        </p:nvSpPr>
        <p:spPr>
          <a:xfrm>
            <a:off x="5227080" y="4196371"/>
            <a:ext cx="1521570"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
        <p:nvSpPr>
          <p:cNvPr id="46" name="Right Arrow 45"/>
          <p:cNvSpPr/>
          <p:nvPr/>
        </p:nvSpPr>
        <p:spPr>
          <a:xfrm>
            <a:off x="2161635" y="2785154"/>
            <a:ext cx="1933739" cy="1198800"/>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48" name="Group 47"/>
          <p:cNvGrpSpPr/>
          <p:nvPr/>
        </p:nvGrpSpPr>
        <p:grpSpPr>
          <a:xfrm>
            <a:off x="4706506" y="2539361"/>
            <a:ext cx="2649647" cy="1532793"/>
            <a:chOff x="4437802" y="2295143"/>
            <a:chExt cx="2565113" cy="1483893"/>
          </a:xfrm>
        </p:grpSpPr>
        <p:cxnSp>
          <p:nvCxnSpPr>
            <p:cNvPr id="50" name="Straight Arrow Connector 49"/>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1" name="Straight Arrow Connector 50"/>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2" name="Straight Arrow Connector 51"/>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3" name="Straight Arrow Connector 52"/>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4" name="Straight Arrow Connector 53"/>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5" name="Straight Arrow Connector 54"/>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56" name="Oval 55"/>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dirty="0">
                <a:solidFill>
                  <a:prstClr val="black"/>
                </a:solidFill>
                <a:latin typeface="Helvetica Neue" charset="0"/>
                <a:ea typeface="Helvetica Neue" charset="0"/>
                <a:cs typeface="Helvetica Neue" charset="0"/>
              </a:endParaRPr>
            </a:p>
          </p:txBody>
        </p:sp>
        <p:grpSp>
          <p:nvGrpSpPr>
            <p:cNvPr id="57" name="Group 56"/>
            <p:cNvGrpSpPr/>
            <p:nvPr/>
          </p:nvGrpSpPr>
          <p:grpSpPr>
            <a:xfrm>
              <a:off x="4437802" y="2295143"/>
              <a:ext cx="170773" cy="1483893"/>
              <a:chOff x="4461603" y="726948"/>
              <a:chExt cx="228600" cy="1986366"/>
            </a:xfrm>
          </p:grpSpPr>
          <p:sp>
            <p:nvSpPr>
              <p:cNvPr id="58" name="Oval 57"/>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59" name="Oval 58"/>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60" name="Oval 59"/>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61" name="Oval 60"/>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62" name="Oval 61"/>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grpSp>
      </p:grpSp>
      <p:sp>
        <p:nvSpPr>
          <p:cNvPr id="26" name="Title 1"/>
          <p:cNvSpPr txBox="1">
            <a:spLocks/>
          </p:cNvSpPr>
          <p:nvPr/>
        </p:nvSpPr>
        <p:spPr>
          <a:xfrm>
            <a:off x="838200" y="-83934"/>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Use existing systems: Offline Scoring</a:t>
            </a:r>
            <a:endParaRPr lang="en-US" dirty="0"/>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9871" y="2945961"/>
            <a:ext cx="1102291" cy="586325"/>
          </a:xfrm>
          <a:prstGeom prst="rect">
            <a:avLst/>
          </a:prstGeom>
        </p:spPr>
      </p:pic>
    </p:spTree>
    <p:extLst>
      <p:ext uri="{BB962C8B-B14F-4D97-AF65-F5344CB8AC3E}">
        <p14:creationId xmlns:p14="http://schemas.microsoft.com/office/powerpoint/2010/main" val="433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an 45"/>
          <p:cNvSpPr/>
          <p:nvPr/>
        </p:nvSpPr>
        <p:spPr>
          <a:xfrm>
            <a:off x="9558902" y="1713137"/>
            <a:ext cx="2420223" cy="284614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sp>
        <p:nvSpPr>
          <p:cNvPr id="23" name="Can 22"/>
          <p:cNvSpPr/>
          <p:nvPr/>
        </p:nvSpPr>
        <p:spPr>
          <a:xfrm>
            <a:off x="158052" y="2239573"/>
            <a:ext cx="1534637" cy="2254488"/>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Big</a:t>
            </a: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24" name="TextBox 23"/>
          <p:cNvSpPr txBox="1"/>
          <p:nvPr/>
        </p:nvSpPr>
        <p:spPr>
          <a:xfrm>
            <a:off x="5227080" y="4196371"/>
            <a:ext cx="1521570"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
        <p:nvSpPr>
          <p:cNvPr id="25" name="Right Arrow 24"/>
          <p:cNvSpPr/>
          <p:nvPr/>
        </p:nvSpPr>
        <p:spPr>
          <a:xfrm>
            <a:off x="2161635" y="2785154"/>
            <a:ext cx="1933739" cy="1198800"/>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27" name="Group 26"/>
          <p:cNvGrpSpPr/>
          <p:nvPr/>
        </p:nvGrpSpPr>
        <p:grpSpPr>
          <a:xfrm>
            <a:off x="4706506" y="2539361"/>
            <a:ext cx="2649647" cy="1532793"/>
            <a:chOff x="4437802" y="2295143"/>
            <a:chExt cx="2565113" cy="1483893"/>
          </a:xfrm>
        </p:grpSpPr>
        <p:cxnSp>
          <p:nvCxnSpPr>
            <p:cNvPr id="29" name="Straight Arrow Connector 28"/>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0" name="Straight Arrow Connector 29"/>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1" name="Straight Arrow Connector 30"/>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2" name="Straight Arrow Connector 31"/>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3" name="Straight Arrow Connector 32"/>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34" name="Straight Arrow Connector 33"/>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35" name="Oval 34"/>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dirty="0">
                <a:solidFill>
                  <a:prstClr val="black"/>
                </a:solidFill>
                <a:latin typeface="Helvetica Neue" charset="0"/>
                <a:ea typeface="Helvetica Neue" charset="0"/>
                <a:cs typeface="Helvetica Neue" charset="0"/>
              </a:endParaRPr>
            </a:p>
          </p:txBody>
        </p:sp>
        <p:grpSp>
          <p:nvGrpSpPr>
            <p:cNvPr id="36" name="Group 35"/>
            <p:cNvGrpSpPr/>
            <p:nvPr/>
          </p:nvGrpSpPr>
          <p:grpSpPr>
            <a:xfrm>
              <a:off x="4437802" y="2295143"/>
              <a:ext cx="170773" cy="1483893"/>
              <a:chOff x="4461603" y="726948"/>
              <a:chExt cx="228600" cy="1986366"/>
            </a:xfrm>
          </p:grpSpPr>
          <p:sp>
            <p:nvSpPr>
              <p:cNvPr id="37" name="Oval 36"/>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38" name="Oval 37"/>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39" name="Oval 38"/>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40" name="Oval 39"/>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sp>
            <p:nvSpPr>
              <p:cNvPr id="41" name="Oval 40"/>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dirty="0">
                  <a:solidFill>
                    <a:prstClr val="white"/>
                  </a:solidFill>
                  <a:latin typeface="Helvetica Neue" charset="0"/>
                  <a:ea typeface="Helvetica Neue" charset="0"/>
                  <a:cs typeface="Helvetica Neue" charset="0"/>
                </a:endParaRPr>
              </a:p>
            </p:txBody>
          </p:sp>
        </p:grpSp>
      </p:grpSp>
      <p:sp>
        <p:nvSpPr>
          <p:cNvPr id="42" name="TextBox 41"/>
          <p:cNvSpPr txBox="1"/>
          <p:nvPr/>
        </p:nvSpPr>
        <p:spPr>
          <a:xfrm>
            <a:off x="2362198" y="5858715"/>
            <a:ext cx="6949441" cy="861774"/>
          </a:xfrm>
          <a:prstGeom prst="rect">
            <a:avLst/>
          </a:prstGeom>
          <a:noFill/>
        </p:spPr>
        <p:txBody>
          <a:bodyPr wrap="square" rtlCol="0">
            <a:spAutoFit/>
          </a:bodyPr>
          <a:lstStyle/>
          <a:p>
            <a:r>
              <a:rPr lang="en-US" sz="5000" b="1" dirty="0" smtClean="0">
                <a:solidFill>
                  <a:schemeClr val="accent5">
                    <a:lumMod val="75000"/>
                  </a:schemeClr>
                </a:solidFill>
                <a:latin typeface="Helvetica Neue" charset="0"/>
                <a:ea typeface="Helvetica Neue" charset="0"/>
                <a:cs typeface="Helvetica Neue" charset="0"/>
              </a:rPr>
              <a:t>Batch Analytics</a:t>
            </a:r>
            <a:endParaRPr lang="en-US" sz="5000" b="1" dirty="0">
              <a:solidFill>
                <a:schemeClr val="accent5">
                  <a:lumMod val="75000"/>
                </a:schemeClr>
              </a:solidFill>
              <a:latin typeface="Helvetica Neue" charset="0"/>
              <a:ea typeface="Helvetica Neue" charset="0"/>
              <a:cs typeface="Helvetica Neue" charset="0"/>
            </a:endParaRPr>
          </a:p>
        </p:txBody>
      </p:sp>
      <p:sp>
        <p:nvSpPr>
          <p:cNvPr id="43" name="Left Brace 42"/>
          <p:cNvSpPr/>
          <p:nvPr/>
        </p:nvSpPr>
        <p:spPr>
          <a:xfrm rot="16200000">
            <a:off x="5473961" y="362956"/>
            <a:ext cx="725917" cy="9997440"/>
          </a:xfrm>
          <a:prstGeom prst="leftBrace">
            <a:avLst/>
          </a:prstGeom>
          <a:ln w="1270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ight Arrow 43"/>
          <p:cNvSpPr/>
          <p:nvPr/>
        </p:nvSpPr>
        <p:spPr>
          <a:xfrm>
            <a:off x="7457223" y="2696953"/>
            <a:ext cx="1933739" cy="1198800"/>
          </a:xfrm>
          <a:prstGeom prst="rightArrow">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smtClean="0">
                <a:solidFill>
                  <a:prstClr val="white"/>
                </a:solidFill>
                <a:latin typeface="Helvetica Neue" charset="0"/>
                <a:ea typeface="Helvetica Neue" charset="0"/>
                <a:cs typeface="Helvetica Neue" charset="0"/>
              </a:rPr>
              <a:t>Scoring</a:t>
            </a:r>
            <a:endParaRPr lang="en-US" sz="2667" dirty="0">
              <a:solidFill>
                <a:prstClr val="white"/>
              </a:solidFill>
              <a:latin typeface="Helvetica Neue" charset="0"/>
              <a:ea typeface="Helvetica Neue" charset="0"/>
              <a:cs typeface="Helvetica Neue" charset="0"/>
            </a:endParaRPr>
          </a:p>
        </p:txBody>
      </p:sp>
      <p:graphicFrame>
        <p:nvGraphicFramePr>
          <p:cNvPr id="5" name="Table 4"/>
          <p:cNvGraphicFramePr>
            <a:graphicFrameLocks noGrp="1"/>
          </p:cNvGraphicFramePr>
          <p:nvPr>
            <p:extLst/>
          </p:nvPr>
        </p:nvGraphicFramePr>
        <p:xfrm>
          <a:off x="9887456" y="2531502"/>
          <a:ext cx="1763116" cy="1554480"/>
        </p:xfrm>
        <a:graphic>
          <a:graphicData uri="http://schemas.openxmlformats.org/drawingml/2006/table">
            <a:tbl>
              <a:tblPr>
                <a:tableStyleId>{5C22544A-7EE6-4342-B048-85BDC9FD1C3A}</a:tableStyleId>
              </a:tblPr>
              <a:tblGrid>
                <a:gridCol w="881558"/>
                <a:gridCol w="881558"/>
              </a:tblGrid>
              <a:tr h="393861">
                <a:tc>
                  <a:txBody>
                    <a:bodyPr/>
                    <a:lstStyle/>
                    <a:p>
                      <a:pPr algn="ctr"/>
                      <a:r>
                        <a:rPr lang="en-US" sz="2400" dirty="0" smtClean="0">
                          <a:latin typeface="Consolas" charset="0"/>
                          <a:ea typeface="Consolas" charset="0"/>
                          <a:cs typeface="Consolas" charset="0"/>
                        </a:rPr>
                        <a:t>X</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2400" dirty="0" smtClean="0">
                          <a:latin typeface="Consolas" charset="0"/>
                          <a:ea typeface="Consolas" charset="0"/>
                          <a:cs typeface="Consolas" charset="0"/>
                        </a:rPr>
                        <a:t>Y</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2" name="Rectangle 1"/>
          <p:cNvSpPr/>
          <p:nvPr/>
        </p:nvSpPr>
        <p:spPr>
          <a:xfrm>
            <a:off x="9741590" y="952768"/>
            <a:ext cx="2188100" cy="646331"/>
          </a:xfrm>
          <a:prstGeom prst="rect">
            <a:avLst/>
          </a:prstGeom>
        </p:spPr>
        <p:txBody>
          <a:bodyPr wrap="none">
            <a:spAutoFit/>
          </a:bodyPr>
          <a:lstStyle/>
          <a:p>
            <a:r>
              <a:rPr lang="en-US" sz="3600" dirty="0" err="1" smtClean="0">
                <a:solidFill>
                  <a:schemeClr val="accent6">
                    <a:lumMod val="75000"/>
                  </a:schemeClr>
                </a:solidFill>
                <a:latin typeface="Helvetica Neue" charset="0"/>
                <a:ea typeface="Helvetica Neue" charset="0"/>
                <a:cs typeface="Helvetica Neue" charset="0"/>
              </a:rPr>
              <a:t>D</a:t>
            </a:r>
            <a:r>
              <a:rPr lang="en-US" sz="3600" smtClean="0">
                <a:solidFill>
                  <a:schemeClr val="accent6">
                    <a:lumMod val="75000"/>
                  </a:schemeClr>
                </a:solidFill>
                <a:latin typeface="Helvetica Neue" charset="0"/>
                <a:ea typeface="Helvetica Neue" charset="0"/>
                <a:cs typeface="Helvetica Neue" charset="0"/>
              </a:rPr>
              <a:t>atastore</a:t>
            </a:r>
            <a:endParaRPr lang="en-US" sz="3600" dirty="0"/>
          </a:p>
        </p:txBody>
      </p:sp>
      <p:sp>
        <p:nvSpPr>
          <p:cNvPr id="47" name="Title 1"/>
          <p:cNvSpPr>
            <a:spLocks noGrp="1"/>
          </p:cNvSpPr>
          <p:nvPr>
            <p:ph type="title"/>
          </p:nvPr>
        </p:nvSpPr>
        <p:spPr>
          <a:xfrm>
            <a:off x="838200" y="-83934"/>
            <a:ext cx="10515600" cy="1325563"/>
          </a:xfrm>
        </p:spPr>
        <p:txBody>
          <a:bodyPr/>
          <a:lstStyle/>
          <a:p>
            <a:r>
              <a:rPr lang="en-US" smtClean="0"/>
              <a:t>Use existing systems: </a:t>
            </a:r>
            <a:r>
              <a:rPr lang="en-US" dirty="0" smtClean="0"/>
              <a:t>Offline Scoring</a:t>
            </a:r>
            <a:endParaRPr lang="en-US" dirty="0"/>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9871" y="2976772"/>
            <a:ext cx="1102291" cy="586325"/>
          </a:xfrm>
          <a:prstGeom prst="rect">
            <a:avLst/>
          </a:prstGeom>
        </p:spPr>
      </p:pic>
    </p:spTree>
    <p:extLst>
      <p:ext uri="{BB962C8B-B14F-4D97-AF65-F5344CB8AC3E}">
        <p14:creationId xmlns:p14="http://schemas.microsoft.com/office/powerpoint/2010/main" val="95344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392588" y="2234799"/>
            <a:ext cx="2584361" cy="3035836"/>
            <a:chOff x="6934007" y="1783903"/>
            <a:chExt cx="1938271" cy="2276877"/>
          </a:xfrm>
        </p:grpSpPr>
        <p:grpSp>
          <p:nvGrpSpPr>
            <p:cNvPr id="46" name="Group 45"/>
            <p:cNvGrpSpPr/>
            <p:nvPr/>
          </p:nvGrpSpPr>
          <p:grpSpPr>
            <a:xfrm>
              <a:off x="7248513" y="1783903"/>
              <a:ext cx="1377229" cy="1732148"/>
              <a:chOff x="9125207" y="2174230"/>
              <a:chExt cx="1380488" cy="1736247"/>
            </a:xfrm>
          </p:grpSpPr>
          <p:sp>
            <p:nvSpPr>
              <p:cNvPr id="48" name="Rectangle 47"/>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9" name="Rectangle 48"/>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0" name="Rectangle 49"/>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51" name="Group 50"/>
              <p:cNvGrpSpPr/>
              <p:nvPr/>
            </p:nvGrpSpPr>
            <p:grpSpPr>
              <a:xfrm>
                <a:off x="9330413" y="3302478"/>
                <a:ext cx="977923" cy="353568"/>
                <a:chOff x="9339557" y="3293334"/>
                <a:chExt cx="977923" cy="353568"/>
              </a:xfrm>
            </p:grpSpPr>
            <p:cxnSp>
              <p:nvCxnSpPr>
                <p:cNvPr id="52" name="Straight Connector 51"/>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7" name="TextBox 46"/>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59" name="Right Arrow 58"/>
          <p:cNvSpPr/>
          <p:nvPr/>
        </p:nvSpPr>
        <p:spPr>
          <a:xfrm>
            <a:off x="4449633" y="336152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60" name="Left Arrow 59"/>
          <p:cNvSpPr/>
          <p:nvPr/>
        </p:nvSpPr>
        <p:spPr>
          <a:xfrm>
            <a:off x="4299701" y="194611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61" name="Group 60"/>
          <p:cNvGrpSpPr/>
          <p:nvPr/>
        </p:nvGrpSpPr>
        <p:grpSpPr>
          <a:xfrm>
            <a:off x="7065096" y="2829834"/>
            <a:ext cx="1320617" cy="736469"/>
            <a:chOff x="7584821" y="2225245"/>
            <a:chExt cx="990463" cy="552352"/>
          </a:xfrm>
        </p:grpSpPr>
        <p:sp>
          <p:nvSpPr>
            <p:cNvPr id="62" name="Rectangle 61"/>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3" name="Oval 62"/>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4" name="Triangle 63"/>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Rectangle 64"/>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6" name="Rectangle 65"/>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67" name="Straight Connector 66"/>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68" name="TextBox 67"/>
          <p:cNvSpPr txBox="1"/>
          <p:nvPr/>
        </p:nvSpPr>
        <p:spPr>
          <a:xfrm>
            <a:off x="1941781" y="962515"/>
            <a:ext cx="6949441" cy="630942"/>
          </a:xfrm>
          <a:prstGeom prst="rect">
            <a:avLst/>
          </a:prstGeom>
          <a:noFill/>
        </p:spPr>
        <p:txBody>
          <a:bodyPr wrap="square" rtlCol="0">
            <a:spAutoFit/>
          </a:bodyPr>
          <a:lstStyle/>
          <a:p>
            <a:r>
              <a:rPr lang="en-US" sz="3500" dirty="0" smtClean="0">
                <a:solidFill>
                  <a:schemeClr val="accent6">
                    <a:lumMod val="75000"/>
                  </a:schemeClr>
                </a:solidFill>
                <a:latin typeface="Helvetica Neue" charset="0"/>
                <a:ea typeface="Helvetica Neue" charset="0"/>
                <a:cs typeface="Helvetica Neue" charset="0"/>
              </a:rPr>
              <a:t>Look up decision in </a:t>
            </a:r>
            <a:r>
              <a:rPr lang="en-US" sz="3500" dirty="0" err="1" smtClean="0">
                <a:solidFill>
                  <a:schemeClr val="accent6">
                    <a:lumMod val="75000"/>
                  </a:schemeClr>
                </a:solidFill>
                <a:latin typeface="Helvetica Neue" charset="0"/>
                <a:ea typeface="Helvetica Neue" charset="0"/>
                <a:cs typeface="Helvetica Neue" charset="0"/>
              </a:rPr>
              <a:t>datastore</a:t>
            </a:r>
            <a:endParaRPr lang="en-US" sz="3500" dirty="0">
              <a:solidFill>
                <a:schemeClr val="accent6">
                  <a:lumMod val="75000"/>
                </a:schemeClr>
              </a:solidFill>
              <a:latin typeface="Helvetica Neue" charset="0"/>
              <a:ea typeface="Helvetica Neue" charset="0"/>
              <a:cs typeface="Helvetica Neue" charset="0"/>
            </a:endParaRPr>
          </a:p>
        </p:txBody>
      </p:sp>
      <p:sp>
        <p:nvSpPr>
          <p:cNvPr id="69" name="TextBox 68"/>
          <p:cNvSpPr txBox="1"/>
          <p:nvPr/>
        </p:nvSpPr>
        <p:spPr>
          <a:xfrm>
            <a:off x="2362198" y="5858715"/>
            <a:ext cx="8061962" cy="861774"/>
          </a:xfrm>
          <a:prstGeom prst="rect">
            <a:avLst/>
          </a:prstGeom>
          <a:noFill/>
          <a:ln>
            <a:noFill/>
          </a:ln>
        </p:spPr>
        <p:txBody>
          <a:bodyPr wrap="square" rtlCol="0">
            <a:spAutoFit/>
          </a:bodyPr>
          <a:lstStyle/>
          <a:p>
            <a:r>
              <a:rPr lang="en-US" sz="5000" b="1" dirty="0" smtClean="0">
                <a:solidFill>
                  <a:srgbClr val="E16718"/>
                </a:solidFill>
                <a:latin typeface="Helvetica Neue" charset="0"/>
                <a:ea typeface="Helvetica Neue" charset="0"/>
                <a:cs typeface="Helvetica Neue" charset="0"/>
              </a:rPr>
              <a:t>Low-Latency Serving</a:t>
            </a:r>
            <a:endParaRPr lang="en-US" sz="5000" b="1" dirty="0">
              <a:solidFill>
                <a:srgbClr val="E16718"/>
              </a:solidFill>
              <a:latin typeface="Helvetica Neue" charset="0"/>
              <a:ea typeface="Helvetica Neue" charset="0"/>
              <a:cs typeface="Helvetica Neue" charset="0"/>
            </a:endParaRPr>
          </a:p>
        </p:txBody>
      </p:sp>
      <p:sp>
        <p:nvSpPr>
          <p:cNvPr id="70" name="Left Brace 69"/>
          <p:cNvSpPr/>
          <p:nvPr/>
        </p:nvSpPr>
        <p:spPr>
          <a:xfrm rot="16200000">
            <a:off x="4856742" y="1208774"/>
            <a:ext cx="725917" cy="8763003"/>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an 29"/>
          <p:cNvSpPr/>
          <p:nvPr/>
        </p:nvSpPr>
        <p:spPr>
          <a:xfrm>
            <a:off x="1405157" y="1911105"/>
            <a:ext cx="2420223" cy="284614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graphicFrame>
        <p:nvGraphicFramePr>
          <p:cNvPr id="31" name="Table 30"/>
          <p:cNvGraphicFramePr>
            <a:graphicFrameLocks noGrp="1"/>
          </p:cNvGraphicFramePr>
          <p:nvPr>
            <p:extLst/>
          </p:nvPr>
        </p:nvGraphicFramePr>
        <p:xfrm>
          <a:off x="1733711" y="2729470"/>
          <a:ext cx="1763116" cy="1554480"/>
        </p:xfrm>
        <a:graphic>
          <a:graphicData uri="http://schemas.openxmlformats.org/drawingml/2006/table">
            <a:tbl>
              <a:tblPr>
                <a:tableStyleId>{5C22544A-7EE6-4342-B048-85BDC9FD1C3A}</a:tableStyleId>
              </a:tblPr>
              <a:tblGrid>
                <a:gridCol w="881558"/>
                <a:gridCol w="881558"/>
              </a:tblGrid>
              <a:tr h="393861">
                <a:tc>
                  <a:txBody>
                    <a:bodyPr/>
                    <a:lstStyle/>
                    <a:p>
                      <a:pPr algn="ctr"/>
                      <a:r>
                        <a:rPr lang="en-US" sz="2400" dirty="0" smtClean="0">
                          <a:latin typeface="Consolas" charset="0"/>
                          <a:ea typeface="Consolas" charset="0"/>
                          <a:cs typeface="Consolas" charset="0"/>
                        </a:rPr>
                        <a:t>X</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2400" dirty="0" smtClean="0">
                          <a:latin typeface="Consolas" charset="0"/>
                          <a:ea typeface="Consolas" charset="0"/>
                          <a:cs typeface="Consolas" charset="0"/>
                        </a:rPr>
                        <a:t>Y</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33" name="Title 1"/>
          <p:cNvSpPr txBox="1">
            <a:spLocks/>
          </p:cNvSpPr>
          <p:nvPr/>
        </p:nvSpPr>
        <p:spPr>
          <a:xfrm>
            <a:off x="838200" y="-83934"/>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Use existing systems: Offline Scoring</a:t>
            </a:r>
            <a:endParaRPr lang="en-US" dirty="0"/>
          </a:p>
        </p:txBody>
      </p:sp>
    </p:spTree>
    <p:extLst>
      <p:ext uri="{BB962C8B-B14F-4D97-AF65-F5344CB8AC3E}">
        <p14:creationId xmlns:p14="http://schemas.microsoft.com/office/powerpoint/2010/main" val="167764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392588" y="2234799"/>
            <a:ext cx="2584361" cy="3035836"/>
            <a:chOff x="6934007" y="1783903"/>
            <a:chExt cx="1938271" cy="2276877"/>
          </a:xfrm>
        </p:grpSpPr>
        <p:grpSp>
          <p:nvGrpSpPr>
            <p:cNvPr id="46" name="Group 45"/>
            <p:cNvGrpSpPr/>
            <p:nvPr/>
          </p:nvGrpSpPr>
          <p:grpSpPr>
            <a:xfrm>
              <a:off x="7248513" y="1783903"/>
              <a:ext cx="1377229" cy="1732148"/>
              <a:chOff x="9125207" y="2174230"/>
              <a:chExt cx="1380488" cy="1736247"/>
            </a:xfrm>
          </p:grpSpPr>
          <p:sp>
            <p:nvSpPr>
              <p:cNvPr id="48" name="Rectangle 47"/>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9" name="Rectangle 48"/>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50" name="Rectangle 49"/>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51" name="Group 50"/>
              <p:cNvGrpSpPr/>
              <p:nvPr/>
            </p:nvGrpSpPr>
            <p:grpSpPr>
              <a:xfrm>
                <a:off x="9330413" y="3302478"/>
                <a:ext cx="977923" cy="353568"/>
                <a:chOff x="9339557" y="3293334"/>
                <a:chExt cx="977923" cy="353568"/>
              </a:xfrm>
            </p:grpSpPr>
            <p:cxnSp>
              <p:nvCxnSpPr>
                <p:cNvPr id="52" name="Straight Connector 51"/>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47" name="TextBox 46"/>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59" name="Right Arrow 58"/>
          <p:cNvSpPr/>
          <p:nvPr/>
        </p:nvSpPr>
        <p:spPr>
          <a:xfrm>
            <a:off x="4449633" y="336152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60" name="Left Arrow 59"/>
          <p:cNvSpPr/>
          <p:nvPr/>
        </p:nvSpPr>
        <p:spPr>
          <a:xfrm>
            <a:off x="4299701" y="194611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61" name="Group 60"/>
          <p:cNvGrpSpPr/>
          <p:nvPr/>
        </p:nvGrpSpPr>
        <p:grpSpPr>
          <a:xfrm>
            <a:off x="7065096" y="2829834"/>
            <a:ext cx="1320617" cy="736469"/>
            <a:chOff x="7584821" y="2225245"/>
            <a:chExt cx="990463" cy="552352"/>
          </a:xfrm>
        </p:grpSpPr>
        <p:sp>
          <p:nvSpPr>
            <p:cNvPr id="62" name="Rectangle 61"/>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3" name="Oval 62"/>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4" name="Triangle 63"/>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5" name="Rectangle 64"/>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6" name="Rectangle 65"/>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67" name="Straight Connector 66"/>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68" name="TextBox 67"/>
          <p:cNvSpPr txBox="1"/>
          <p:nvPr/>
        </p:nvSpPr>
        <p:spPr>
          <a:xfrm>
            <a:off x="1941781" y="962515"/>
            <a:ext cx="6949441" cy="630942"/>
          </a:xfrm>
          <a:prstGeom prst="rect">
            <a:avLst/>
          </a:prstGeom>
          <a:noFill/>
        </p:spPr>
        <p:txBody>
          <a:bodyPr wrap="square" rtlCol="0">
            <a:spAutoFit/>
          </a:bodyPr>
          <a:lstStyle/>
          <a:p>
            <a:r>
              <a:rPr lang="en-US" sz="3500" dirty="0" smtClean="0">
                <a:solidFill>
                  <a:schemeClr val="accent6">
                    <a:lumMod val="75000"/>
                  </a:schemeClr>
                </a:solidFill>
                <a:latin typeface="Helvetica Neue" charset="0"/>
                <a:ea typeface="Helvetica Neue" charset="0"/>
                <a:cs typeface="Helvetica Neue" charset="0"/>
              </a:rPr>
              <a:t>Look up decision in </a:t>
            </a:r>
            <a:r>
              <a:rPr lang="en-US" sz="3500" dirty="0" err="1" smtClean="0">
                <a:solidFill>
                  <a:schemeClr val="accent6">
                    <a:lumMod val="75000"/>
                  </a:schemeClr>
                </a:solidFill>
                <a:latin typeface="Helvetica Neue" charset="0"/>
                <a:ea typeface="Helvetica Neue" charset="0"/>
                <a:cs typeface="Helvetica Neue" charset="0"/>
              </a:rPr>
              <a:t>datastore</a:t>
            </a:r>
            <a:endParaRPr lang="en-US" sz="3500" dirty="0">
              <a:solidFill>
                <a:schemeClr val="accent6">
                  <a:lumMod val="75000"/>
                </a:schemeClr>
              </a:solidFill>
              <a:latin typeface="Helvetica Neue" charset="0"/>
              <a:ea typeface="Helvetica Neue" charset="0"/>
              <a:cs typeface="Helvetica Neue" charset="0"/>
            </a:endParaRPr>
          </a:p>
        </p:txBody>
      </p:sp>
      <p:sp>
        <p:nvSpPr>
          <p:cNvPr id="69" name="TextBox 68"/>
          <p:cNvSpPr txBox="1"/>
          <p:nvPr/>
        </p:nvSpPr>
        <p:spPr>
          <a:xfrm>
            <a:off x="2362198" y="5858715"/>
            <a:ext cx="8061962" cy="861774"/>
          </a:xfrm>
          <a:prstGeom prst="rect">
            <a:avLst/>
          </a:prstGeom>
          <a:noFill/>
          <a:ln>
            <a:noFill/>
          </a:ln>
        </p:spPr>
        <p:txBody>
          <a:bodyPr wrap="square" rtlCol="0">
            <a:spAutoFit/>
          </a:bodyPr>
          <a:lstStyle/>
          <a:p>
            <a:r>
              <a:rPr lang="en-US" sz="5000" b="1" dirty="0" smtClean="0">
                <a:solidFill>
                  <a:srgbClr val="E16718"/>
                </a:solidFill>
                <a:latin typeface="Helvetica Neue" charset="0"/>
                <a:ea typeface="Helvetica Neue" charset="0"/>
                <a:cs typeface="Helvetica Neue" charset="0"/>
              </a:rPr>
              <a:t>Low-Latency Serving</a:t>
            </a:r>
            <a:endParaRPr lang="en-US" sz="5000" b="1" dirty="0">
              <a:solidFill>
                <a:srgbClr val="E16718"/>
              </a:solidFill>
              <a:latin typeface="Helvetica Neue" charset="0"/>
              <a:ea typeface="Helvetica Neue" charset="0"/>
              <a:cs typeface="Helvetica Neue" charset="0"/>
            </a:endParaRPr>
          </a:p>
        </p:txBody>
      </p:sp>
      <p:sp>
        <p:nvSpPr>
          <p:cNvPr id="70" name="Left Brace 69"/>
          <p:cNvSpPr/>
          <p:nvPr/>
        </p:nvSpPr>
        <p:spPr>
          <a:xfrm rot="16200000">
            <a:off x="4856742" y="1208774"/>
            <a:ext cx="725917" cy="8763003"/>
          </a:xfrm>
          <a:prstGeom prst="leftBrace">
            <a:avLst/>
          </a:prstGeom>
          <a:ln w="127000">
            <a:solidFill>
              <a:srgbClr val="E1671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Can 29"/>
          <p:cNvSpPr/>
          <p:nvPr/>
        </p:nvSpPr>
        <p:spPr>
          <a:xfrm>
            <a:off x="1405157" y="1911105"/>
            <a:ext cx="2420223" cy="284614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graphicFrame>
        <p:nvGraphicFramePr>
          <p:cNvPr id="31" name="Table 30"/>
          <p:cNvGraphicFramePr>
            <a:graphicFrameLocks noGrp="1"/>
          </p:cNvGraphicFramePr>
          <p:nvPr>
            <p:extLst/>
          </p:nvPr>
        </p:nvGraphicFramePr>
        <p:xfrm>
          <a:off x="1733711" y="2729470"/>
          <a:ext cx="1763116" cy="1554480"/>
        </p:xfrm>
        <a:graphic>
          <a:graphicData uri="http://schemas.openxmlformats.org/drawingml/2006/table">
            <a:tbl>
              <a:tblPr>
                <a:tableStyleId>{5C22544A-7EE6-4342-B048-85BDC9FD1C3A}</a:tableStyleId>
              </a:tblPr>
              <a:tblGrid>
                <a:gridCol w="881558"/>
                <a:gridCol w="881558"/>
              </a:tblGrid>
              <a:tr h="393861">
                <a:tc>
                  <a:txBody>
                    <a:bodyPr/>
                    <a:lstStyle/>
                    <a:p>
                      <a:pPr algn="ctr"/>
                      <a:r>
                        <a:rPr lang="en-US" sz="2400" dirty="0" smtClean="0">
                          <a:latin typeface="Consolas" charset="0"/>
                          <a:ea typeface="Consolas" charset="0"/>
                          <a:cs typeface="Consolas" charset="0"/>
                        </a:rPr>
                        <a:t>X</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2400" dirty="0" smtClean="0">
                          <a:latin typeface="Consolas" charset="0"/>
                          <a:ea typeface="Consolas" charset="0"/>
                          <a:cs typeface="Consolas" charset="0"/>
                        </a:rPr>
                        <a:t>Y</a:t>
                      </a:r>
                      <a:endParaRPr lang="en-US" sz="24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32" name="Rectangle 31"/>
          <p:cNvSpPr/>
          <p:nvPr/>
        </p:nvSpPr>
        <p:spPr>
          <a:xfrm>
            <a:off x="-8408" y="962515"/>
            <a:ext cx="12192000" cy="575797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p:cNvSpPr txBox="1"/>
          <p:nvPr/>
        </p:nvSpPr>
        <p:spPr>
          <a:xfrm>
            <a:off x="1143000" y="1774661"/>
            <a:ext cx="9113520" cy="4170372"/>
          </a:xfrm>
          <a:prstGeom prst="rect">
            <a:avLst/>
          </a:prstGeom>
          <a:noFill/>
        </p:spPr>
        <p:txBody>
          <a:bodyPr wrap="square" rtlCol="0">
            <a:spAutoFit/>
          </a:bodyPr>
          <a:lstStyle/>
          <a:p>
            <a:pPr>
              <a:spcAft>
                <a:spcPts val="900"/>
              </a:spcAft>
            </a:pPr>
            <a:r>
              <a:rPr lang="en-US" sz="3600" b="1" dirty="0" smtClean="0">
                <a:latin typeface="Helvetica Neue Light" charset="0"/>
                <a:ea typeface="Helvetica Neue Light" charset="0"/>
                <a:cs typeface="Helvetica Neue Light" charset="0"/>
              </a:rPr>
              <a:t>Problems:</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Requires full set of queries ahead of time</a:t>
            </a:r>
          </a:p>
          <a:p>
            <a:pPr marL="914400" lvl="1" indent="-457200">
              <a:spcAft>
                <a:spcPts val="900"/>
              </a:spcAft>
              <a:buFont typeface="Wingdings" charset="2"/>
              <a:buChar char="Ø"/>
            </a:pPr>
            <a:r>
              <a:rPr lang="en-US" sz="2800" dirty="0" smtClean="0">
                <a:latin typeface="Helvetica Neue Light" charset="0"/>
                <a:ea typeface="Helvetica Neue Light" charset="0"/>
                <a:cs typeface="Helvetica Neue Light" charset="0"/>
              </a:rPr>
              <a:t>Small and bounded input domain</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Wasted computation and space</a:t>
            </a:r>
          </a:p>
          <a:p>
            <a:pPr marL="914400" lvl="1" indent="-457200">
              <a:spcAft>
                <a:spcPts val="900"/>
              </a:spcAft>
              <a:buFont typeface="Wingdings" charset="2"/>
              <a:buChar char="Ø"/>
            </a:pPr>
            <a:r>
              <a:rPr lang="en-US" sz="2800" dirty="0" smtClean="0">
                <a:latin typeface="Helvetica Neue Light" charset="0"/>
                <a:ea typeface="Helvetica Neue Light" charset="0"/>
                <a:cs typeface="Helvetica Neue Light" charset="0"/>
              </a:rPr>
              <a:t>Can render and store unneeded predictions</a:t>
            </a:r>
          </a:p>
          <a:p>
            <a:pPr marL="457200" indent="-457200">
              <a:spcAft>
                <a:spcPts val="900"/>
              </a:spcAft>
              <a:buFont typeface="Wingdings" charset="2"/>
              <a:buChar char="Ø"/>
            </a:pPr>
            <a:r>
              <a:rPr lang="en-US" sz="3200" dirty="0" smtClean="0">
                <a:latin typeface="Helvetica Neue Light" charset="0"/>
                <a:ea typeface="Helvetica Neue Light" charset="0"/>
                <a:cs typeface="Helvetica Neue Light" charset="0"/>
              </a:rPr>
              <a:t>Costly to update</a:t>
            </a:r>
          </a:p>
          <a:p>
            <a:pPr marL="914400" lvl="1" indent="-457200">
              <a:spcAft>
                <a:spcPts val="900"/>
              </a:spcAft>
              <a:buFont typeface="Wingdings" charset="2"/>
              <a:buChar char="Ø"/>
            </a:pPr>
            <a:r>
              <a:rPr lang="en-US" sz="3200" dirty="0" smtClean="0">
                <a:latin typeface="Helvetica Neue Light" charset="0"/>
                <a:ea typeface="Helvetica Neue Light" charset="0"/>
                <a:cs typeface="Helvetica Neue Light" charset="0"/>
              </a:rPr>
              <a:t>Re-run batch job</a:t>
            </a:r>
          </a:p>
        </p:txBody>
      </p:sp>
      <p:sp>
        <p:nvSpPr>
          <p:cNvPr id="35" name="Title 1"/>
          <p:cNvSpPr txBox="1">
            <a:spLocks/>
          </p:cNvSpPr>
          <p:nvPr/>
        </p:nvSpPr>
        <p:spPr>
          <a:xfrm>
            <a:off x="838200" y="-83934"/>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Use existing systems: Offline Scoring</a:t>
            </a:r>
            <a:endParaRPr lang="en-US" dirty="0"/>
          </a:p>
        </p:txBody>
      </p:sp>
    </p:spTree>
    <p:extLst>
      <p:ext uri="{BB962C8B-B14F-4D97-AF65-F5344CB8AC3E}">
        <p14:creationId xmlns:p14="http://schemas.microsoft.com/office/powerpoint/2010/main" val="189385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chemeClr val="accent6">
                    <a:lumMod val="75000"/>
                  </a:schemeClr>
                </a:solidFill>
                <a:latin typeface="Futura-BoldOblique" charset="0"/>
                <a:ea typeface="Futura-BoldOblique" charset="0"/>
                <a:cs typeface="Futura-BoldOblique" charset="0"/>
              </a:rPr>
              <a:t>Prediction-Serving Today</a:t>
            </a:r>
            <a:endParaRPr lang="en-US" sz="4800" b="1" dirty="0">
              <a:solidFill>
                <a:schemeClr val="accent6">
                  <a:lumMod val="75000"/>
                </a:schemeClr>
              </a:solidFill>
              <a:latin typeface="Helvetica Neue Medium" charset="0"/>
              <a:ea typeface="Helvetica Neue Medium" charset="0"/>
              <a:cs typeface="Helvetica Neue Medium" charset="0"/>
            </a:endParaRPr>
          </a:p>
        </p:txBody>
      </p:sp>
      <p:sp>
        <p:nvSpPr>
          <p:cNvPr id="53" name="Rectangle 52"/>
          <p:cNvSpPr/>
          <p:nvPr/>
        </p:nvSpPr>
        <p:spPr>
          <a:xfrm>
            <a:off x="0" y="5515461"/>
            <a:ext cx="5453871" cy="1015663"/>
          </a:xfrm>
          <a:prstGeom prst="rect">
            <a:avLst/>
          </a:prstGeom>
        </p:spPr>
        <p:txBody>
          <a:bodyPr wrap="square">
            <a:spAutoFit/>
          </a:bodyPr>
          <a:lstStyle/>
          <a:p>
            <a:pPr algn="ctr"/>
            <a:r>
              <a:rPr lang="en-US" sz="3000" i="1" dirty="0" smtClean="0">
                <a:solidFill>
                  <a:schemeClr val="accent6">
                    <a:lumMod val="75000"/>
                  </a:schemeClr>
                </a:solidFill>
                <a:latin typeface="Helvetica Neue Light" charset="0"/>
                <a:ea typeface="Helvetica Neue Light" charset="0"/>
                <a:cs typeface="Helvetica Neue Light" charset="0"/>
              </a:rPr>
              <a:t>Highly specialized systems for specific problems</a:t>
            </a:r>
            <a:endParaRPr lang="en-US" sz="3000" i="1" dirty="0">
              <a:solidFill>
                <a:schemeClr val="accent6">
                  <a:lumMod val="75000"/>
                </a:schemeClr>
              </a:solidFill>
              <a:latin typeface="Helvetica Neue Light" charset="0"/>
              <a:ea typeface="Helvetica Neue Light" charset="0"/>
              <a:cs typeface="Helvetica Neue Light" charset="0"/>
            </a:endParaRPr>
          </a:p>
        </p:txBody>
      </p:sp>
      <p:grpSp>
        <p:nvGrpSpPr>
          <p:cNvPr id="14" name="Group 13"/>
          <p:cNvGrpSpPr/>
          <p:nvPr/>
        </p:nvGrpSpPr>
        <p:grpSpPr>
          <a:xfrm>
            <a:off x="1661594" y="2051340"/>
            <a:ext cx="2130682" cy="3249808"/>
            <a:chOff x="1663177" y="1748412"/>
            <a:chExt cx="2130682" cy="3249808"/>
          </a:xfrm>
        </p:grpSpPr>
        <p:pic>
          <p:nvPicPr>
            <p:cNvPr id="52" name="Picture 51"/>
            <p:cNvPicPr>
              <a:picLocks noChangeAspect="1"/>
            </p:cNvPicPr>
            <p:nvPr/>
          </p:nvPicPr>
          <p:blipFill>
            <a:blip r:embed="rId3"/>
            <a:stretch>
              <a:fillRect/>
            </a:stretch>
          </p:blipFill>
          <p:spPr>
            <a:xfrm>
              <a:off x="1663177" y="1748412"/>
              <a:ext cx="2130682" cy="1097280"/>
            </a:xfrm>
            <a:prstGeom prst="rect">
              <a:avLst/>
            </a:prstGeom>
          </p:spPr>
        </p:pic>
        <p:pic>
          <p:nvPicPr>
            <p:cNvPr id="54" name="Picture 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2029" y="3664532"/>
              <a:ext cx="1636427" cy="1333688"/>
            </a:xfrm>
            <a:prstGeom prst="rect">
              <a:avLst/>
            </a:prstGeom>
          </p:spPr>
        </p:pic>
        <p:cxnSp>
          <p:nvCxnSpPr>
            <p:cNvPr id="55" name="Straight Arrow Connector 54"/>
            <p:cNvCxnSpPr/>
            <p:nvPr/>
          </p:nvCxnSpPr>
          <p:spPr>
            <a:xfrm flipH="1" flipV="1">
              <a:off x="2600243" y="2992975"/>
              <a:ext cx="83" cy="5242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a:off x="6124810" y="1715575"/>
            <a:ext cx="0" cy="457200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Right Arrow 82"/>
          <p:cNvSpPr/>
          <p:nvPr/>
        </p:nvSpPr>
        <p:spPr>
          <a:xfrm>
            <a:off x="8932708" y="3624613"/>
            <a:ext cx="1466002" cy="814191"/>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200" dirty="0">
                <a:solidFill>
                  <a:prstClr val="white"/>
                </a:solidFill>
                <a:latin typeface="Helvetica Neue" charset="0"/>
                <a:ea typeface="Helvetica Neue" charset="0"/>
                <a:cs typeface="Helvetica Neue" charset="0"/>
              </a:rPr>
              <a:t>Decision</a:t>
            </a:r>
          </a:p>
        </p:txBody>
      </p:sp>
      <p:sp>
        <p:nvSpPr>
          <p:cNvPr id="84" name="Left Arrow 83"/>
          <p:cNvSpPr/>
          <p:nvPr/>
        </p:nvSpPr>
        <p:spPr>
          <a:xfrm>
            <a:off x="8830096" y="2734899"/>
            <a:ext cx="1466001" cy="889714"/>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200" dirty="0">
                <a:solidFill>
                  <a:prstClr val="white"/>
                </a:solidFill>
                <a:latin typeface="Helvetica Neue" charset="0"/>
                <a:ea typeface="Helvetica Neue" charset="0"/>
                <a:cs typeface="Helvetica Neue" charset="0"/>
              </a:rPr>
              <a:t>Query</a:t>
            </a:r>
          </a:p>
        </p:txBody>
      </p:sp>
      <p:grpSp>
        <p:nvGrpSpPr>
          <p:cNvPr id="85" name="Group 84"/>
          <p:cNvGrpSpPr/>
          <p:nvPr/>
        </p:nvGrpSpPr>
        <p:grpSpPr>
          <a:xfrm>
            <a:off x="10501322" y="2698578"/>
            <a:ext cx="1104434" cy="1354328"/>
            <a:chOff x="6811929" y="2234799"/>
            <a:chExt cx="1836305" cy="2309531"/>
          </a:xfrm>
        </p:grpSpPr>
        <p:grpSp>
          <p:nvGrpSpPr>
            <p:cNvPr id="86" name="Group 85"/>
            <p:cNvGrpSpPr/>
            <p:nvPr/>
          </p:nvGrpSpPr>
          <p:grpSpPr>
            <a:xfrm>
              <a:off x="6811929" y="2234799"/>
              <a:ext cx="1836305" cy="2309531"/>
              <a:chOff x="9125207" y="2174230"/>
              <a:chExt cx="1380488" cy="1736247"/>
            </a:xfrm>
          </p:grpSpPr>
          <p:sp>
            <p:nvSpPr>
              <p:cNvPr id="94" name="Rectangle 93"/>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5" name="Rectangle 94"/>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6" name="Rectangle 95"/>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97" name="Group 96"/>
              <p:cNvGrpSpPr/>
              <p:nvPr/>
            </p:nvGrpSpPr>
            <p:grpSpPr>
              <a:xfrm>
                <a:off x="9330413" y="3302478"/>
                <a:ext cx="977923" cy="353568"/>
                <a:chOff x="9339557" y="3293334"/>
                <a:chExt cx="977923" cy="353568"/>
              </a:xfrm>
            </p:grpSpPr>
            <p:cxnSp>
              <p:nvCxnSpPr>
                <p:cNvPr id="98" name="Straight Connector 97"/>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99" name="Straight Connector 98"/>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100" name="Straight Connector 99"/>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101" name="Straight Connector 100"/>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102" name="Straight Connector 101"/>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grpSp>
          <p:nvGrpSpPr>
            <p:cNvPr id="87" name="Group 86"/>
            <p:cNvGrpSpPr/>
            <p:nvPr/>
          </p:nvGrpSpPr>
          <p:grpSpPr>
            <a:xfrm>
              <a:off x="7065096" y="2640439"/>
              <a:ext cx="1320618" cy="909577"/>
              <a:chOff x="7584823" y="2777597"/>
              <a:chExt cx="990464" cy="909577"/>
            </a:xfrm>
          </p:grpSpPr>
          <p:sp>
            <p:nvSpPr>
              <p:cNvPr id="88" name="Rectangle 87"/>
              <p:cNvSpPr/>
              <p:nvPr/>
            </p:nvSpPr>
            <p:spPr>
              <a:xfrm>
                <a:off x="7584823" y="2966992"/>
                <a:ext cx="481365" cy="616629"/>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89" name="Oval 88"/>
              <p:cNvSpPr/>
              <p:nvPr/>
            </p:nvSpPr>
            <p:spPr>
              <a:xfrm>
                <a:off x="7664776" y="3066459"/>
                <a:ext cx="303656" cy="40487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0" name="Triangle 89"/>
              <p:cNvSpPr/>
              <p:nvPr/>
            </p:nvSpPr>
            <p:spPr>
              <a:xfrm rot="5400000">
                <a:off x="7724730" y="3191159"/>
                <a:ext cx="240468"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Rectangle 90"/>
              <p:cNvSpPr/>
              <p:nvPr/>
            </p:nvSpPr>
            <p:spPr>
              <a:xfrm>
                <a:off x="8174269" y="2966992"/>
                <a:ext cx="401017" cy="315008"/>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2" name="Rectangle 91"/>
              <p:cNvSpPr/>
              <p:nvPr/>
            </p:nvSpPr>
            <p:spPr>
              <a:xfrm>
                <a:off x="8174270" y="3372166"/>
                <a:ext cx="401017" cy="315008"/>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93" name="Straight Connector 92"/>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grpSp>
      <p:sp>
        <p:nvSpPr>
          <p:cNvPr id="105" name="Can 104"/>
          <p:cNvSpPr/>
          <p:nvPr/>
        </p:nvSpPr>
        <p:spPr>
          <a:xfrm>
            <a:off x="6735388" y="2487879"/>
            <a:ext cx="1867993" cy="2165033"/>
          </a:xfrm>
          <a:prstGeom prst="can">
            <a:avLst/>
          </a:prstGeom>
          <a:solidFill>
            <a:schemeClr val="accent6">
              <a:lumMod val="40000"/>
              <a:lumOff val="60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2667" dirty="0">
              <a:solidFill>
                <a:prstClr val="white"/>
              </a:solidFill>
              <a:latin typeface="Helvetica Neue" charset="0"/>
              <a:ea typeface="Helvetica Neue" charset="0"/>
              <a:cs typeface="Helvetica Neue" charset="0"/>
            </a:endParaRPr>
          </a:p>
        </p:txBody>
      </p:sp>
      <p:graphicFrame>
        <p:nvGraphicFramePr>
          <p:cNvPr id="106" name="Table 105"/>
          <p:cNvGraphicFramePr>
            <a:graphicFrameLocks noGrp="1"/>
          </p:cNvGraphicFramePr>
          <p:nvPr>
            <p:extLst>
              <p:ext uri="{D42A27DB-BD31-4B8C-83A1-F6EECF244321}">
                <p14:modId xmlns:p14="http://schemas.microsoft.com/office/powerpoint/2010/main" val="2073087082"/>
              </p:ext>
            </p:extLst>
          </p:nvPr>
        </p:nvGraphicFramePr>
        <p:xfrm>
          <a:off x="6899664" y="3179756"/>
          <a:ext cx="1539440" cy="1125381"/>
        </p:xfrm>
        <a:graphic>
          <a:graphicData uri="http://schemas.openxmlformats.org/drawingml/2006/table">
            <a:tbl>
              <a:tblPr>
                <a:tableStyleId>{5C22544A-7EE6-4342-B048-85BDC9FD1C3A}</a:tableStyleId>
              </a:tblPr>
              <a:tblGrid>
                <a:gridCol w="769720"/>
                <a:gridCol w="769720"/>
              </a:tblGrid>
              <a:tr h="393861">
                <a:tc>
                  <a:txBody>
                    <a:bodyPr/>
                    <a:lstStyle/>
                    <a:p>
                      <a:pPr algn="ctr"/>
                      <a:r>
                        <a:rPr lang="en-US" sz="1800" dirty="0" smtClean="0">
                          <a:latin typeface="Consolas" charset="0"/>
                          <a:ea typeface="Consolas" charset="0"/>
                          <a:cs typeface="Consolas" charset="0"/>
                        </a:rPr>
                        <a:t>X</a:t>
                      </a:r>
                      <a:endParaRPr lang="en-US" sz="18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pPr algn="ctr"/>
                      <a:r>
                        <a:rPr lang="en-US" sz="1800" dirty="0" smtClean="0">
                          <a:latin typeface="Consolas" charset="0"/>
                          <a:ea typeface="Consolas" charset="0"/>
                          <a:cs typeface="Consolas" charset="0"/>
                        </a:rPr>
                        <a:t>Y</a:t>
                      </a:r>
                      <a:endParaRPr lang="en-US" sz="1800" dirty="0">
                        <a:latin typeface="Consolas" charset="0"/>
                        <a:ea typeface="Consolas" charset="0"/>
                        <a:cs typeface="Consolas" charset="0"/>
                      </a:endParaRPr>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sz="1800"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sz="1800"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r h="315089">
                <a:tc>
                  <a:txBody>
                    <a:bodyPr/>
                    <a:lstStyle/>
                    <a:p>
                      <a:endParaRPr lang="en-US" sz="1800"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c>
                  <a:txBody>
                    <a:bodyPr/>
                    <a:lstStyle/>
                    <a:p>
                      <a:endParaRPr lang="en-US" sz="1800" dirty="0"/>
                    </a:p>
                  </a:txBody>
                  <a:tcPr>
                    <a:lnL w="28575" cap="flat" cmpd="sng" algn="ctr">
                      <a:solidFill>
                        <a:schemeClr val="accent5">
                          <a:lumMod val="75000"/>
                        </a:schemeClr>
                      </a:solidFill>
                      <a:prstDash val="solid"/>
                      <a:round/>
                      <a:headEnd type="none" w="med" len="med"/>
                      <a:tailEnd type="none" w="med" len="med"/>
                    </a:lnL>
                    <a:lnR w="28575" cap="flat" cmpd="sng" algn="ctr">
                      <a:solidFill>
                        <a:schemeClr val="accent5">
                          <a:lumMod val="75000"/>
                        </a:schemeClr>
                      </a:solidFill>
                      <a:prstDash val="solid"/>
                      <a:round/>
                      <a:headEnd type="none" w="med" len="med"/>
                      <a:tailEnd type="none" w="med" len="med"/>
                    </a:lnR>
                    <a:lnT w="28575" cap="flat" cmpd="sng" algn="ctr">
                      <a:solidFill>
                        <a:schemeClr val="accent5">
                          <a:lumMod val="75000"/>
                        </a:schemeClr>
                      </a:solidFill>
                      <a:prstDash val="solid"/>
                      <a:round/>
                      <a:headEnd type="none" w="med" len="med"/>
                      <a:tailEnd type="none" w="med" len="med"/>
                    </a:lnT>
                    <a:lnB w="28575" cap="flat" cmpd="sng" algn="ctr">
                      <a:solidFill>
                        <a:schemeClr val="accent5">
                          <a:lumMod val="75000"/>
                        </a:schemeClr>
                      </a:solidFill>
                      <a:prstDash val="solid"/>
                      <a:round/>
                      <a:headEnd type="none" w="med" len="med"/>
                      <a:tailEnd type="none" w="med" len="med"/>
                    </a:lnB>
                    <a:noFill/>
                  </a:tcPr>
                </a:tc>
              </a:tr>
            </a:tbl>
          </a:graphicData>
        </a:graphic>
      </p:graphicFrame>
      <p:sp>
        <p:nvSpPr>
          <p:cNvPr id="107" name="Rectangle 106"/>
          <p:cNvSpPr/>
          <p:nvPr/>
        </p:nvSpPr>
        <p:spPr>
          <a:xfrm>
            <a:off x="6453187" y="5522819"/>
            <a:ext cx="5453871" cy="1015663"/>
          </a:xfrm>
          <a:prstGeom prst="rect">
            <a:avLst/>
          </a:prstGeom>
        </p:spPr>
        <p:txBody>
          <a:bodyPr wrap="square">
            <a:spAutoFit/>
          </a:bodyPr>
          <a:lstStyle/>
          <a:p>
            <a:pPr algn="ctr"/>
            <a:r>
              <a:rPr lang="en-US" sz="3000" i="1" dirty="0" smtClean="0">
                <a:solidFill>
                  <a:schemeClr val="accent6">
                    <a:lumMod val="75000"/>
                  </a:schemeClr>
                </a:solidFill>
                <a:latin typeface="Helvetica Neue Light" charset="0"/>
                <a:ea typeface="Helvetica Neue Light" charset="0"/>
                <a:cs typeface="Helvetica Neue Light" charset="0"/>
              </a:rPr>
              <a:t>Offline scoring with existing frameworks and systems</a:t>
            </a:r>
            <a:endParaRPr lang="en-US" sz="3000" i="1" dirty="0">
              <a:solidFill>
                <a:schemeClr val="accent6">
                  <a:lumMod val="75000"/>
                </a:schemeClr>
              </a:solidFill>
              <a:latin typeface="Helvetica Neue Light" charset="0"/>
              <a:ea typeface="Helvetica Neue Light" charset="0"/>
              <a:cs typeface="Helvetica Neue Light" charset="0"/>
            </a:endParaRPr>
          </a:p>
        </p:txBody>
      </p:sp>
      <p:sp>
        <p:nvSpPr>
          <p:cNvPr id="108" name="Rounded Rectangle 107"/>
          <p:cNvSpPr/>
          <p:nvPr/>
        </p:nvSpPr>
        <p:spPr>
          <a:xfrm>
            <a:off x="116681" y="1244045"/>
            <a:ext cx="11958637" cy="4057103"/>
          </a:xfrm>
          <a:prstGeom prst="roundRect">
            <a:avLst/>
          </a:prstGeom>
          <a:solidFill>
            <a:srgbClr val="FFFFF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1101685" y="2952954"/>
            <a:ext cx="9485415" cy="1631216"/>
          </a:xfrm>
          <a:prstGeom prst="rect">
            <a:avLst/>
          </a:prstGeom>
          <a:noFill/>
        </p:spPr>
        <p:txBody>
          <a:bodyPr wrap="square" rtlCol="0">
            <a:spAutoFit/>
          </a:bodyPr>
          <a:lstStyle/>
          <a:p>
            <a:pPr algn="ctr"/>
            <a:r>
              <a:rPr lang="en-US" sz="5000" b="1" i="1" dirty="0" smtClean="0">
                <a:solidFill>
                  <a:schemeClr val="accent5">
                    <a:lumMod val="50000"/>
                  </a:schemeClr>
                </a:solidFill>
                <a:latin typeface="Helvetica Neue" charset="0"/>
                <a:ea typeface="Helvetica Neue" charset="0"/>
                <a:cs typeface="Helvetica Neue" charset="0"/>
              </a:rPr>
              <a:t>Clipper aims to unify these approaches</a:t>
            </a:r>
          </a:p>
        </p:txBody>
      </p:sp>
    </p:spTree>
    <p:extLst>
      <p:ext uri="{BB962C8B-B14F-4D97-AF65-F5344CB8AC3E}">
        <p14:creationId xmlns:p14="http://schemas.microsoft.com/office/powerpoint/2010/main" val="2044622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par>
                                <p:cTn id="19" presetID="9"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dissolve">
                                      <p:cBhvr>
                                        <p:cTn id="21" dur="500"/>
                                        <p:tgtEl>
                                          <p:spTgt spid="8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dissolve">
                                      <p:cBhvr>
                                        <p:cTn id="24" dur="500"/>
                                        <p:tgtEl>
                                          <p:spTgt spid="105"/>
                                        </p:tgtEl>
                                      </p:cBhvr>
                                    </p:animEffect>
                                  </p:childTnLst>
                                </p:cTn>
                              </p:par>
                              <p:par>
                                <p:cTn id="25" presetID="9"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dissolve">
                                      <p:cBhvr>
                                        <p:cTn id="27" dur="500"/>
                                        <p:tgtEl>
                                          <p:spTgt spid="10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dissolve">
                                      <p:cBhvr>
                                        <p:cTn id="30" dur="5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dissolve">
                                      <p:cBhvr>
                                        <p:cTn id="35" dur="500"/>
                                        <p:tgtEl>
                                          <p:spTgt spid="108"/>
                                        </p:tgtEl>
                                      </p:cBhvr>
                                    </p:animEffect>
                                  </p:childTnLst>
                                </p:cTn>
                              </p:par>
                              <p:par>
                                <p:cTn id="36" presetID="9" presetClass="entr" presetSubtype="0" fill="hold" grpId="1" nodeType="with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dissolve">
                                      <p:cBhvr>
                                        <p:cTn id="3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3" grpId="0" animBg="1"/>
      <p:bldP spid="84" grpId="0" animBg="1"/>
      <p:bldP spid="105" grpId="0" animBg="1"/>
      <p:bldP spid="107" grpId="0"/>
      <p:bldP spid="108" grpId="0" animBg="1"/>
      <p:bldP spid="10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1114037" y="1678662"/>
            <a:ext cx="1904865" cy="2908912"/>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96" name="Right Arrow 95"/>
          <p:cNvSpPr/>
          <p:nvPr/>
        </p:nvSpPr>
        <p:spPr>
          <a:xfrm>
            <a:off x="4282403" y="2188540"/>
            <a:ext cx="2677293" cy="1581912"/>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sp>
        <p:nvSpPr>
          <p:cNvPr id="21" name="TextBox 20"/>
          <p:cNvSpPr txBox="1"/>
          <p:nvPr/>
        </p:nvSpPr>
        <p:spPr>
          <a:xfrm>
            <a:off x="4645389" y="596893"/>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grpSp>
        <p:nvGrpSpPr>
          <p:cNvPr id="4" name="Group 3"/>
          <p:cNvGrpSpPr/>
          <p:nvPr/>
        </p:nvGrpSpPr>
        <p:grpSpPr>
          <a:xfrm>
            <a:off x="7631118" y="2206064"/>
            <a:ext cx="3578224" cy="2199578"/>
            <a:chOff x="7631118" y="2206064"/>
            <a:chExt cx="3578224" cy="2199578"/>
          </a:xfrm>
        </p:grpSpPr>
        <p:sp>
          <p:nvSpPr>
            <p:cNvPr id="67" name="TextBox 66"/>
            <p:cNvSpPr txBox="1"/>
            <p:nvPr/>
          </p:nvSpPr>
          <p:spPr>
            <a:xfrm>
              <a:off x="7631118" y="3738856"/>
              <a:ext cx="3578224" cy="666786"/>
            </a:xfrm>
            <a:prstGeom prst="rect">
              <a:avLst/>
            </a:prstGeom>
            <a:noFill/>
          </p:spPr>
          <p:txBody>
            <a:bodyPr wrap="none" rtlCol="0">
              <a:spAutoFit/>
            </a:bodyPr>
            <a:lstStyle/>
            <a:p>
              <a:pPr algn="ctr" defTabSz="609585" fontAlgn="base">
                <a:spcBef>
                  <a:spcPct val="0"/>
                </a:spcBef>
                <a:spcAft>
                  <a:spcPct val="0"/>
                </a:spcAft>
              </a:pPr>
              <a:r>
                <a:rPr lang="en-US" sz="3733" dirty="0" smtClean="0">
                  <a:solidFill>
                    <a:prstClr val="black"/>
                  </a:solidFill>
                  <a:latin typeface="Helvetica Neue" charset="0"/>
                  <a:ea typeface="Helvetica Neue" charset="0"/>
                  <a:cs typeface="Helvetica Neue" charset="0"/>
                </a:rPr>
                <a:t>Complex Model</a:t>
              </a:r>
              <a:endParaRPr lang="en-US" sz="3733" dirty="0">
                <a:solidFill>
                  <a:prstClr val="black"/>
                </a:solidFill>
                <a:latin typeface="Helvetica Neue" charset="0"/>
                <a:ea typeface="Helvetica Neue" charset="0"/>
                <a:cs typeface="Helvetica Neue" charset="0"/>
              </a:endParaRPr>
            </a:p>
          </p:txBody>
        </p:sp>
        <p:grpSp>
          <p:nvGrpSpPr>
            <p:cNvPr id="74" name="Group 73"/>
            <p:cNvGrpSpPr/>
            <p:nvPr/>
          </p:nvGrpSpPr>
          <p:grpSpPr>
            <a:xfrm>
              <a:off x="7989565" y="2206064"/>
              <a:ext cx="2649647" cy="1532793"/>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1090" y="2637032"/>
              <a:ext cx="1102291" cy="586325"/>
            </a:xfrm>
            <a:prstGeom prst="rect">
              <a:avLst/>
            </a:prstGeom>
          </p:spPr>
        </p:pic>
      </p:grpSp>
    </p:spTree>
    <p:extLst>
      <p:ext uri="{BB962C8B-B14F-4D97-AF65-F5344CB8AC3E}">
        <p14:creationId xmlns:p14="http://schemas.microsoft.com/office/powerpoint/2010/main" val="73727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left)">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9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88759" y="320576"/>
            <a:ext cx="10425828" cy="707886"/>
          </a:xfrm>
          <a:prstGeom prst="rect">
            <a:avLst/>
          </a:prstGeom>
        </p:spPr>
        <p:txBody>
          <a:bodyPr wrap="square">
            <a:spAutoFit/>
          </a:bodyPr>
          <a:lstStyle/>
          <a:p>
            <a:r>
              <a:rPr lang="en-US" sz="4000" i="1" dirty="0" smtClean="0">
                <a:solidFill>
                  <a:srgbClr val="FF0000"/>
                </a:solidFill>
                <a:latin typeface="Helvetica Neue Light" charset="0"/>
                <a:ea typeface="Helvetica Neue Light" charset="0"/>
                <a:cs typeface="Helvetica Neue Light" charset="0"/>
              </a:rPr>
              <a:t>What would we like this to look like?</a:t>
            </a:r>
            <a:endParaRPr lang="en-US" sz="4000" i="1" dirty="0">
              <a:latin typeface="Helvetica Neue Light" charset="0"/>
              <a:ea typeface="Helvetica Neue Light" charset="0"/>
              <a:cs typeface="Helvetica Neue Light" charset="0"/>
            </a:endParaRPr>
          </a:p>
        </p:txBody>
      </p:sp>
      <p:cxnSp>
        <p:nvCxnSpPr>
          <p:cNvPr id="52" name="Straight Arrow Connector 51"/>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55" name="Picture 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sp>
        <p:nvSpPr>
          <p:cNvPr id="56" name="TextBox 55"/>
          <p:cNvSpPr txBox="1"/>
          <p:nvPr/>
        </p:nvSpPr>
        <p:spPr>
          <a:xfrm>
            <a:off x="3239603" y="1558127"/>
            <a:ext cx="243681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Content</a:t>
            </a:r>
          </a:p>
          <a:p>
            <a:pPr algn="ctr"/>
            <a:r>
              <a:rPr lang="en-US" sz="2800" dirty="0" smtClean="0">
                <a:latin typeface="Helvetica Neue" charset="0"/>
                <a:ea typeface="Helvetica Neue" charset="0"/>
                <a:cs typeface="Helvetica Neue" charset="0"/>
              </a:rPr>
              <a:t>Rec.</a:t>
            </a:r>
            <a:endParaRPr lang="en-US" sz="2800" dirty="0">
              <a:latin typeface="Helvetica Neue" charset="0"/>
              <a:ea typeface="Helvetica Neue" charset="0"/>
              <a:cs typeface="Helvetica Neue" charset="0"/>
            </a:endParaRPr>
          </a:p>
        </p:txBody>
      </p:sp>
      <p:pic>
        <p:nvPicPr>
          <p:cNvPr id="57" name="Picture 56"/>
          <p:cNvPicPr>
            <a:picLocks noChangeAspect="1"/>
          </p:cNvPicPr>
          <p:nvPr/>
        </p:nvPicPr>
        <p:blipFill>
          <a:blip r:embed="rId4"/>
          <a:stretch>
            <a:fillRect/>
          </a:stretch>
        </p:blipFill>
        <p:spPr>
          <a:xfrm>
            <a:off x="597969" y="2682823"/>
            <a:ext cx="2357373" cy="1097280"/>
          </a:xfrm>
          <a:prstGeom prst="rect">
            <a:avLst/>
          </a:prstGeom>
        </p:spPr>
      </p:pic>
      <p:sp>
        <p:nvSpPr>
          <p:cNvPr id="58" name="TextBox 57"/>
          <p:cNvSpPr txBox="1"/>
          <p:nvPr/>
        </p:nvSpPr>
        <p:spPr>
          <a:xfrm>
            <a:off x="597968" y="1558127"/>
            <a:ext cx="232654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Fraud</a:t>
            </a:r>
            <a:br>
              <a:rPr lang="en-US" sz="2800" dirty="0" smtClean="0">
                <a:latin typeface="Helvetica Neue" charset="0"/>
                <a:ea typeface="Helvetica Neue" charset="0"/>
                <a:cs typeface="Helvetica Neue" charset="0"/>
              </a:rPr>
            </a:br>
            <a:r>
              <a:rPr lang="en-US" sz="2800" dirty="0" smtClean="0">
                <a:latin typeface="Helvetica Neue" charset="0"/>
                <a:ea typeface="Helvetica Neue" charset="0"/>
                <a:cs typeface="Helvetica Neue" charset="0"/>
              </a:rPr>
              <a:t>Detection</a:t>
            </a:r>
            <a:endParaRPr lang="en-US" sz="2800" dirty="0">
              <a:latin typeface="Helvetica Neue" charset="0"/>
              <a:ea typeface="Helvetica Neue" charset="0"/>
              <a:cs typeface="Helvetica Neue" charset="0"/>
            </a:endParaRPr>
          </a:p>
        </p:txBody>
      </p:sp>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sp>
        <p:nvSpPr>
          <p:cNvPr id="60" name="TextBox 59"/>
          <p:cNvSpPr txBox="1"/>
          <p:nvPr/>
        </p:nvSpPr>
        <p:spPr>
          <a:xfrm>
            <a:off x="5951925" y="1558127"/>
            <a:ext cx="178437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Personal</a:t>
            </a:r>
          </a:p>
          <a:p>
            <a:pPr algn="ctr"/>
            <a:r>
              <a:rPr lang="en-US" sz="2800" dirty="0" smtClean="0">
                <a:latin typeface="Helvetica Neue" charset="0"/>
                <a:ea typeface="Helvetica Neue" charset="0"/>
                <a:cs typeface="Helvetica Neue" charset="0"/>
              </a:rPr>
              <a:t>Asst.</a:t>
            </a:r>
            <a:endParaRPr lang="en-US" sz="2800" dirty="0">
              <a:latin typeface="Helvetica Neue" charset="0"/>
              <a:ea typeface="Helvetica Neue" charset="0"/>
              <a:cs typeface="Helvetica Neue" charset="0"/>
            </a:endParaRPr>
          </a:p>
        </p:txBody>
      </p:sp>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sp>
        <p:nvSpPr>
          <p:cNvPr id="62" name="TextBox 61"/>
          <p:cNvSpPr txBox="1"/>
          <p:nvPr/>
        </p:nvSpPr>
        <p:spPr>
          <a:xfrm>
            <a:off x="7867429" y="1558127"/>
            <a:ext cx="1685773"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Robotic</a:t>
            </a:r>
          </a:p>
          <a:p>
            <a:pPr algn="ctr"/>
            <a:r>
              <a:rPr lang="en-US" sz="2800" dirty="0" smtClean="0">
                <a:latin typeface="Helvetica Neue" charset="0"/>
                <a:ea typeface="Helvetica Neue" charset="0"/>
                <a:cs typeface="Helvetica Neue" charset="0"/>
              </a:rPr>
              <a:t>Control</a:t>
            </a:r>
            <a:endParaRPr lang="en-US" sz="2800" dirty="0">
              <a:latin typeface="Helvetica Neue" charset="0"/>
              <a:ea typeface="Helvetica Neue" charset="0"/>
              <a:cs typeface="Helvetica Neue" charset="0"/>
            </a:endParaRPr>
          </a:p>
        </p:txBody>
      </p:sp>
      <p:pic>
        <p:nvPicPr>
          <p:cNvPr id="63" name="Picture 62"/>
          <p:cNvPicPr>
            <a:picLocks noChangeAspect="1"/>
          </p:cNvPicPr>
          <p:nvPr/>
        </p:nvPicPr>
        <p:blipFill>
          <a:blip r:embed="rId7"/>
          <a:stretch>
            <a:fillRect/>
          </a:stretch>
        </p:blipFill>
        <p:spPr>
          <a:xfrm>
            <a:off x="9812665" y="2682823"/>
            <a:ext cx="2130682" cy="1097280"/>
          </a:xfrm>
          <a:prstGeom prst="rect">
            <a:avLst/>
          </a:prstGeom>
        </p:spPr>
      </p:pic>
      <p:sp>
        <p:nvSpPr>
          <p:cNvPr id="64" name="TextBox 63"/>
          <p:cNvSpPr txBox="1"/>
          <p:nvPr/>
        </p:nvSpPr>
        <p:spPr>
          <a:xfrm>
            <a:off x="9812665" y="1558127"/>
            <a:ext cx="2130682"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Machine</a:t>
            </a:r>
          </a:p>
          <a:p>
            <a:pPr algn="ctr"/>
            <a:r>
              <a:rPr lang="en-US" sz="2800" dirty="0" smtClean="0">
                <a:latin typeface="Helvetica Neue" charset="0"/>
                <a:ea typeface="Helvetica Neue" charset="0"/>
                <a:cs typeface="Helvetica Neue" charset="0"/>
              </a:rPr>
              <a:t>Translation</a:t>
            </a:r>
            <a:endParaRPr lang="en-US" sz="2800" dirty="0">
              <a:latin typeface="Helvetica Neue" charset="0"/>
              <a:ea typeface="Helvetica Neue" charset="0"/>
              <a:cs typeface="Helvetica Neue" charset="0"/>
            </a:endParaRPr>
          </a:p>
        </p:txBody>
      </p:sp>
      <p:pic>
        <p:nvPicPr>
          <p:cNvPr id="65" name="Picture 64"/>
          <p:cNvPicPr>
            <a:picLocks noChangeAspect="1"/>
          </p:cNvPicPr>
          <p:nvPr/>
        </p:nvPicPr>
        <p:blipFill>
          <a:blip r:embed="rId8"/>
          <a:stretch>
            <a:fillRect/>
          </a:stretch>
        </p:blipFill>
        <p:spPr>
          <a:xfrm>
            <a:off x="7350368" y="5227852"/>
            <a:ext cx="2032000" cy="736600"/>
          </a:xfrm>
          <a:prstGeom prst="rect">
            <a:avLst/>
          </a:prstGeom>
        </p:spPr>
      </p:pic>
      <p:grpSp>
        <p:nvGrpSpPr>
          <p:cNvPr id="66" name="Group 65"/>
          <p:cNvGrpSpPr/>
          <p:nvPr/>
        </p:nvGrpSpPr>
        <p:grpSpPr>
          <a:xfrm>
            <a:off x="3033109" y="5087848"/>
            <a:ext cx="2326716" cy="1095106"/>
            <a:chOff x="5142568" y="1782082"/>
            <a:chExt cx="2913611" cy="1371336"/>
          </a:xfrm>
        </p:grpSpPr>
        <p:pic>
          <p:nvPicPr>
            <p:cNvPr id="67" name="Picture 66"/>
            <p:cNvPicPr>
              <a:picLocks noChangeAspect="1"/>
            </p:cNvPicPr>
            <p:nvPr/>
          </p:nvPicPr>
          <p:blipFill>
            <a:blip r:embed="rId9"/>
            <a:stretch>
              <a:fillRect/>
            </a:stretch>
          </p:blipFill>
          <p:spPr>
            <a:xfrm>
              <a:off x="5142568" y="1782082"/>
              <a:ext cx="2913611" cy="1068324"/>
            </a:xfrm>
            <a:prstGeom prst="rect">
              <a:avLst/>
            </a:prstGeom>
          </p:spPr>
        </p:pic>
        <p:sp>
          <p:nvSpPr>
            <p:cNvPr id="68" name="TextBox 67"/>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69" name="Group 68"/>
          <p:cNvGrpSpPr/>
          <p:nvPr/>
        </p:nvGrpSpPr>
        <p:grpSpPr>
          <a:xfrm>
            <a:off x="10121682" y="5211156"/>
            <a:ext cx="1711628" cy="1180396"/>
            <a:chOff x="8558827" y="2824768"/>
            <a:chExt cx="1711628" cy="1180396"/>
          </a:xfrm>
        </p:grpSpPr>
        <p:pic>
          <p:nvPicPr>
            <p:cNvPr id="70" name="Picture 69"/>
            <p:cNvPicPr>
              <a:picLocks noChangeAspect="1"/>
            </p:cNvPicPr>
            <p:nvPr/>
          </p:nvPicPr>
          <p:blipFill>
            <a:blip r:embed="rId10"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71" name="Rectangle 70"/>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72" name="Picture 7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73" name="Rectangle 72"/>
          <p:cNvSpPr/>
          <p:nvPr/>
        </p:nvSpPr>
        <p:spPr>
          <a:xfrm>
            <a:off x="4119898" y="6193693"/>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pic>
        <p:nvPicPr>
          <p:cNvPr id="74" name="Picture 7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75" name="Picture 7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76" name="Picture 75"/>
          <p:cNvPicPr>
            <a:picLocks noChangeAspect="1"/>
          </p:cNvPicPr>
          <p:nvPr/>
        </p:nvPicPr>
        <p:blipFill>
          <a:blip r:embed="rId14"/>
          <a:stretch>
            <a:fillRect/>
          </a:stretch>
        </p:blipFill>
        <p:spPr>
          <a:xfrm>
            <a:off x="597938" y="5357224"/>
            <a:ext cx="2067648" cy="477856"/>
          </a:xfrm>
          <a:prstGeom prst="rect">
            <a:avLst/>
          </a:prstGeom>
        </p:spPr>
      </p:pic>
      <p:cxnSp>
        <p:nvCxnSpPr>
          <p:cNvPr id="77" name="Straight Arrow Connector 76"/>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56" idx="2"/>
          </p:cNvCxnSpPr>
          <p:nvPr/>
        </p:nvCxnSpPr>
        <p:spPr>
          <a:xfrm flipH="1" flipV="1">
            <a:off x="4445613" y="3780103"/>
            <a:ext cx="218617" cy="24359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94"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48425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288759" y="320576"/>
            <a:ext cx="11055516" cy="707886"/>
          </a:xfrm>
          <a:prstGeom prst="rect">
            <a:avLst/>
          </a:prstGeom>
        </p:spPr>
        <p:txBody>
          <a:bodyPr wrap="square">
            <a:spAutoFit/>
          </a:bodyPr>
          <a:lstStyle/>
          <a:p>
            <a:r>
              <a:rPr lang="en-US" sz="4000" i="1" smtClean="0">
                <a:solidFill>
                  <a:srgbClr val="FF0000"/>
                </a:solidFill>
                <a:latin typeface="Helvetica Neue Light" charset="0"/>
                <a:ea typeface="Helvetica Neue Light" charset="0"/>
                <a:cs typeface="Helvetica Neue Light" charset="0"/>
              </a:rPr>
              <a:t>Encapsulate </a:t>
            </a:r>
            <a:r>
              <a:rPr lang="en-US" sz="4000" i="1" dirty="0" smtClean="0">
                <a:solidFill>
                  <a:srgbClr val="FF0000"/>
                </a:solidFill>
                <a:latin typeface="Helvetica Neue Light" charset="0"/>
                <a:ea typeface="Helvetica Neue Light" charset="0"/>
                <a:cs typeface="Helvetica Neue Light" charset="0"/>
              </a:rPr>
              <a:t>each system </a:t>
            </a:r>
            <a:r>
              <a:rPr lang="en-US" sz="4000" i="1" smtClean="0">
                <a:solidFill>
                  <a:srgbClr val="FF0000"/>
                </a:solidFill>
                <a:latin typeface="Helvetica Neue Light" charset="0"/>
                <a:ea typeface="Helvetica Neue Light" charset="0"/>
                <a:cs typeface="Helvetica Neue Light" charset="0"/>
              </a:rPr>
              <a:t>in isolated </a:t>
            </a:r>
            <a:r>
              <a:rPr lang="en-US" sz="4000" i="1" dirty="0" smtClean="0">
                <a:solidFill>
                  <a:srgbClr val="FF0000"/>
                </a:solidFill>
                <a:latin typeface="Helvetica Neue Light" charset="0"/>
                <a:ea typeface="Helvetica Neue Light" charset="0"/>
                <a:cs typeface="Helvetica Neue Light" charset="0"/>
              </a:rPr>
              <a:t>environment</a:t>
            </a:r>
            <a:endParaRPr lang="en-US" sz="4000" i="1" dirty="0">
              <a:latin typeface="Helvetica Neue Light" charset="0"/>
              <a:ea typeface="Helvetica Neue Light" charset="0"/>
              <a:cs typeface="Helvetica Neue Light" charset="0"/>
            </a:endParaRPr>
          </a:p>
        </p:txBody>
      </p:sp>
      <p:cxnSp>
        <p:nvCxnSpPr>
          <p:cNvPr id="52" name="Straight Arrow Connector 51"/>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55" name="Picture 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sp>
        <p:nvSpPr>
          <p:cNvPr id="56" name="TextBox 55"/>
          <p:cNvSpPr txBox="1"/>
          <p:nvPr/>
        </p:nvSpPr>
        <p:spPr>
          <a:xfrm>
            <a:off x="3239603" y="1558127"/>
            <a:ext cx="243681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Content</a:t>
            </a:r>
          </a:p>
          <a:p>
            <a:pPr algn="ctr"/>
            <a:r>
              <a:rPr lang="en-US" sz="2800" dirty="0" smtClean="0">
                <a:latin typeface="Helvetica Neue" charset="0"/>
                <a:ea typeface="Helvetica Neue" charset="0"/>
                <a:cs typeface="Helvetica Neue" charset="0"/>
              </a:rPr>
              <a:t>Rec.</a:t>
            </a:r>
            <a:endParaRPr lang="en-US" sz="2800" dirty="0">
              <a:latin typeface="Helvetica Neue" charset="0"/>
              <a:ea typeface="Helvetica Neue" charset="0"/>
              <a:cs typeface="Helvetica Neue" charset="0"/>
            </a:endParaRPr>
          </a:p>
        </p:txBody>
      </p:sp>
      <p:pic>
        <p:nvPicPr>
          <p:cNvPr id="57" name="Picture 56"/>
          <p:cNvPicPr>
            <a:picLocks noChangeAspect="1"/>
          </p:cNvPicPr>
          <p:nvPr/>
        </p:nvPicPr>
        <p:blipFill>
          <a:blip r:embed="rId4"/>
          <a:stretch>
            <a:fillRect/>
          </a:stretch>
        </p:blipFill>
        <p:spPr>
          <a:xfrm>
            <a:off x="597969" y="2682823"/>
            <a:ext cx="2357373" cy="1097280"/>
          </a:xfrm>
          <a:prstGeom prst="rect">
            <a:avLst/>
          </a:prstGeom>
        </p:spPr>
      </p:pic>
      <p:sp>
        <p:nvSpPr>
          <p:cNvPr id="58" name="TextBox 57"/>
          <p:cNvSpPr txBox="1"/>
          <p:nvPr/>
        </p:nvSpPr>
        <p:spPr>
          <a:xfrm>
            <a:off x="597968" y="1558127"/>
            <a:ext cx="232654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Fraud</a:t>
            </a:r>
            <a:br>
              <a:rPr lang="en-US" sz="2800" dirty="0" smtClean="0">
                <a:latin typeface="Helvetica Neue" charset="0"/>
                <a:ea typeface="Helvetica Neue" charset="0"/>
                <a:cs typeface="Helvetica Neue" charset="0"/>
              </a:rPr>
            </a:br>
            <a:r>
              <a:rPr lang="en-US" sz="2800" dirty="0" smtClean="0">
                <a:latin typeface="Helvetica Neue" charset="0"/>
                <a:ea typeface="Helvetica Neue" charset="0"/>
                <a:cs typeface="Helvetica Neue" charset="0"/>
              </a:rPr>
              <a:t>Detection</a:t>
            </a:r>
            <a:endParaRPr lang="en-US" sz="2800" dirty="0">
              <a:latin typeface="Helvetica Neue" charset="0"/>
              <a:ea typeface="Helvetica Neue" charset="0"/>
              <a:cs typeface="Helvetica Neue" charset="0"/>
            </a:endParaRPr>
          </a:p>
        </p:txBody>
      </p:sp>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sp>
        <p:nvSpPr>
          <p:cNvPr id="60" name="TextBox 59"/>
          <p:cNvSpPr txBox="1"/>
          <p:nvPr/>
        </p:nvSpPr>
        <p:spPr>
          <a:xfrm>
            <a:off x="5951925" y="1558127"/>
            <a:ext cx="178437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Personal</a:t>
            </a:r>
          </a:p>
          <a:p>
            <a:pPr algn="ctr"/>
            <a:r>
              <a:rPr lang="en-US" sz="2800" dirty="0" smtClean="0">
                <a:latin typeface="Helvetica Neue" charset="0"/>
                <a:ea typeface="Helvetica Neue" charset="0"/>
                <a:cs typeface="Helvetica Neue" charset="0"/>
              </a:rPr>
              <a:t>Asst.</a:t>
            </a:r>
            <a:endParaRPr lang="en-US" sz="2800" dirty="0">
              <a:latin typeface="Helvetica Neue" charset="0"/>
              <a:ea typeface="Helvetica Neue" charset="0"/>
              <a:cs typeface="Helvetica Neue" charset="0"/>
            </a:endParaRPr>
          </a:p>
        </p:txBody>
      </p:sp>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sp>
        <p:nvSpPr>
          <p:cNvPr id="62" name="TextBox 61"/>
          <p:cNvSpPr txBox="1"/>
          <p:nvPr/>
        </p:nvSpPr>
        <p:spPr>
          <a:xfrm>
            <a:off x="7867429" y="1558127"/>
            <a:ext cx="1685773"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Robotic</a:t>
            </a:r>
          </a:p>
          <a:p>
            <a:pPr algn="ctr"/>
            <a:r>
              <a:rPr lang="en-US" sz="2800" dirty="0" smtClean="0">
                <a:latin typeface="Helvetica Neue" charset="0"/>
                <a:ea typeface="Helvetica Neue" charset="0"/>
                <a:cs typeface="Helvetica Neue" charset="0"/>
              </a:rPr>
              <a:t>Control</a:t>
            </a:r>
            <a:endParaRPr lang="en-US" sz="2800" dirty="0">
              <a:latin typeface="Helvetica Neue" charset="0"/>
              <a:ea typeface="Helvetica Neue" charset="0"/>
              <a:cs typeface="Helvetica Neue" charset="0"/>
            </a:endParaRPr>
          </a:p>
        </p:txBody>
      </p:sp>
      <p:pic>
        <p:nvPicPr>
          <p:cNvPr id="63" name="Picture 62"/>
          <p:cNvPicPr>
            <a:picLocks noChangeAspect="1"/>
          </p:cNvPicPr>
          <p:nvPr/>
        </p:nvPicPr>
        <p:blipFill>
          <a:blip r:embed="rId7"/>
          <a:stretch>
            <a:fillRect/>
          </a:stretch>
        </p:blipFill>
        <p:spPr>
          <a:xfrm>
            <a:off x="9812665" y="2682823"/>
            <a:ext cx="2130682" cy="1097280"/>
          </a:xfrm>
          <a:prstGeom prst="rect">
            <a:avLst/>
          </a:prstGeom>
        </p:spPr>
      </p:pic>
      <p:sp>
        <p:nvSpPr>
          <p:cNvPr id="64" name="TextBox 63"/>
          <p:cNvSpPr txBox="1"/>
          <p:nvPr/>
        </p:nvSpPr>
        <p:spPr>
          <a:xfrm>
            <a:off x="9812665" y="1558127"/>
            <a:ext cx="2130682"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Machine</a:t>
            </a:r>
          </a:p>
          <a:p>
            <a:pPr algn="ctr"/>
            <a:r>
              <a:rPr lang="en-US" sz="2800" dirty="0" smtClean="0">
                <a:latin typeface="Helvetica Neue" charset="0"/>
                <a:ea typeface="Helvetica Neue" charset="0"/>
                <a:cs typeface="Helvetica Neue" charset="0"/>
              </a:rPr>
              <a:t>Translation</a:t>
            </a:r>
            <a:endParaRPr lang="en-US" sz="2800" dirty="0">
              <a:latin typeface="Helvetica Neue" charset="0"/>
              <a:ea typeface="Helvetica Neue" charset="0"/>
              <a:cs typeface="Helvetica Neue" charset="0"/>
            </a:endParaRPr>
          </a:p>
        </p:txBody>
      </p:sp>
      <p:pic>
        <p:nvPicPr>
          <p:cNvPr id="65" name="Picture 64"/>
          <p:cNvPicPr>
            <a:picLocks noChangeAspect="1"/>
          </p:cNvPicPr>
          <p:nvPr/>
        </p:nvPicPr>
        <p:blipFill>
          <a:blip r:embed="rId8"/>
          <a:stretch>
            <a:fillRect/>
          </a:stretch>
        </p:blipFill>
        <p:spPr>
          <a:xfrm>
            <a:off x="7350368" y="5227852"/>
            <a:ext cx="2032000" cy="736600"/>
          </a:xfrm>
          <a:prstGeom prst="rect">
            <a:avLst/>
          </a:prstGeom>
        </p:spPr>
      </p:pic>
      <p:grpSp>
        <p:nvGrpSpPr>
          <p:cNvPr id="66" name="Group 65"/>
          <p:cNvGrpSpPr/>
          <p:nvPr/>
        </p:nvGrpSpPr>
        <p:grpSpPr>
          <a:xfrm>
            <a:off x="3033109" y="5087848"/>
            <a:ext cx="2326716" cy="1095106"/>
            <a:chOff x="5142568" y="1782082"/>
            <a:chExt cx="2913611" cy="1371336"/>
          </a:xfrm>
        </p:grpSpPr>
        <p:pic>
          <p:nvPicPr>
            <p:cNvPr id="67" name="Picture 66"/>
            <p:cNvPicPr>
              <a:picLocks noChangeAspect="1"/>
            </p:cNvPicPr>
            <p:nvPr/>
          </p:nvPicPr>
          <p:blipFill>
            <a:blip r:embed="rId9"/>
            <a:stretch>
              <a:fillRect/>
            </a:stretch>
          </p:blipFill>
          <p:spPr>
            <a:xfrm>
              <a:off x="5142568" y="1782082"/>
              <a:ext cx="2913611" cy="1068324"/>
            </a:xfrm>
            <a:prstGeom prst="rect">
              <a:avLst/>
            </a:prstGeom>
          </p:spPr>
        </p:pic>
        <p:sp>
          <p:nvSpPr>
            <p:cNvPr id="68" name="TextBox 67"/>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69" name="Group 68"/>
          <p:cNvGrpSpPr/>
          <p:nvPr/>
        </p:nvGrpSpPr>
        <p:grpSpPr>
          <a:xfrm>
            <a:off x="10121682" y="5211156"/>
            <a:ext cx="1711628" cy="1180396"/>
            <a:chOff x="8558827" y="2824768"/>
            <a:chExt cx="1711628" cy="1180396"/>
          </a:xfrm>
        </p:grpSpPr>
        <p:pic>
          <p:nvPicPr>
            <p:cNvPr id="70" name="Picture 69"/>
            <p:cNvPicPr>
              <a:picLocks noChangeAspect="1"/>
            </p:cNvPicPr>
            <p:nvPr/>
          </p:nvPicPr>
          <p:blipFill>
            <a:blip r:embed="rId10"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71" name="Rectangle 70"/>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72" name="Picture 7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73" name="Rectangle 72"/>
          <p:cNvSpPr/>
          <p:nvPr/>
        </p:nvSpPr>
        <p:spPr>
          <a:xfrm>
            <a:off x="4119898" y="6193693"/>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pic>
        <p:nvPicPr>
          <p:cNvPr id="74" name="Picture 7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75" name="Picture 7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76" name="Picture 75"/>
          <p:cNvPicPr>
            <a:picLocks noChangeAspect="1"/>
          </p:cNvPicPr>
          <p:nvPr/>
        </p:nvPicPr>
        <p:blipFill>
          <a:blip r:embed="rId14"/>
          <a:stretch>
            <a:fillRect/>
          </a:stretch>
        </p:blipFill>
        <p:spPr>
          <a:xfrm>
            <a:off x="597938" y="5357224"/>
            <a:ext cx="2067648" cy="477856"/>
          </a:xfrm>
          <a:prstGeom prst="rect">
            <a:avLst/>
          </a:prstGeom>
        </p:spPr>
      </p:pic>
      <p:cxnSp>
        <p:nvCxnSpPr>
          <p:cNvPr id="77" name="Straight Arrow Connector 76"/>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56" idx="2"/>
          </p:cNvCxnSpPr>
          <p:nvPr/>
        </p:nvCxnSpPr>
        <p:spPr>
          <a:xfrm flipH="1" flipV="1">
            <a:off x="4445613" y="3780103"/>
            <a:ext cx="218617" cy="24359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642356" y="3950692"/>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94"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21</a:t>
            </a:fld>
            <a:endParaRPr lang="en-US">
              <a:solidFill>
                <a:prstClr val="black">
                  <a:tint val="75000"/>
                </a:prstClr>
              </a:solidFill>
            </a:endParaRPr>
          </a:p>
        </p:txBody>
      </p:sp>
      <p:sp>
        <p:nvSpPr>
          <p:cNvPr id="2" name="Rectangle 1"/>
          <p:cNvSpPr/>
          <p:nvPr/>
        </p:nvSpPr>
        <p:spPr>
          <a:xfrm>
            <a:off x="368654" y="5298491"/>
            <a:ext cx="2447425" cy="660058"/>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52943" y="5981858"/>
            <a:ext cx="2402400" cy="876142"/>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033447" y="5205626"/>
            <a:ext cx="2402400" cy="1069152"/>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001939" y="6223066"/>
            <a:ext cx="1659371" cy="791780"/>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541034" y="5449247"/>
            <a:ext cx="1659371" cy="1408701"/>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469406" y="5940978"/>
            <a:ext cx="1912962" cy="107922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309854" y="5087848"/>
            <a:ext cx="2152247" cy="971666"/>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9868150" y="5136277"/>
            <a:ext cx="2152247" cy="118268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9727466" y="6075739"/>
            <a:ext cx="2140296" cy="920306"/>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4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3231" y="5156348"/>
            <a:ext cx="1636427" cy="1333688"/>
          </a:xfrm>
          <a:prstGeom prst="rect">
            <a:avLst/>
          </a:prstGeom>
        </p:spPr>
      </p:pic>
      <p:sp>
        <p:nvSpPr>
          <p:cNvPr id="53" name="Rectangle 52"/>
          <p:cNvSpPr/>
          <p:nvPr/>
        </p:nvSpPr>
        <p:spPr>
          <a:xfrm>
            <a:off x="288759" y="320576"/>
            <a:ext cx="11055516" cy="707886"/>
          </a:xfrm>
          <a:prstGeom prst="rect">
            <a:avLst/>
          </a:prstGeom>
        </p:spPr>
        <p:txBody>
          <a:bodyPr wrap="square">
            <a:spAutoFit/>
          </a:bodyPr>
          <a:lstStyle/>
          <a:p>
            <a:r>
              <a:rPr lang="en-US" sz="4000" i="1" dirty="0" smtClean="0">
                <a:solidFill>
                  <a:srgbClr val="FF0000"/>
                </a:solidFill>
                <a:latin typeface="Helvetica Neue Light" charset="0"/>
                <a:ea typeface="Helvetica Neue Light" charset="0"/>
                <a:cs typeface="Helvetica Neue Light" charset="0"/>
              </a:rPr>
              <a:t>Decouple models and applications</a:t>
            </a:r>
            <a:endParaRPr lang="en-US" sz="4000" i="1" dirty="0">
              <a:latin typeface="Helvetica Neue Light" charset="0"/>
              <a:ea typeface="Helvetica Neue Light" charset="0"/>
              <a:cs typeface="Helvetica Neue Light" charset="0"/>
            </a:endParaRPr>
          </a:p>
        </p:txBody>
      </p:sp>
      <p:sp>
        <p:nvSpPr>
          <p:cNvPr id="56" name="TextBox 55"/>
          <p:cNvSpPr txBox="1"/>
          <p:nvPr/>
        </p:nvSpPr>
        <p:spPr>
          <a:xfrm>
            <a:off x="3239603" y="1558127"/>
            <a:ext cx="243681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Content</a:t>
            </a:r>
          </a:p>
          <a:p>
            <a:pPr algn="ctr"/>
            <a:r>
              <a:rPr lang="en-US" sz="2800" dirty="0" smtClean="0">
                <a:latin typeface="Helvetica Neue" charset="0"/>
                <a:ea typeface="Helvetica Neue" charset="0"/>
                <a:cs typeface="Helvetica Neue" charset="0"/>
              </a:rPr>
              <a:t>Rec.</a:t>
            </a:r>
            <a:endParaRPr lang="en-US" sz="2800" dirty="0">
              <a:latin typeface="Helvetica Neue" charset="0"/>
              <a:ea typeface="Helvetica Neue" charset="0"/>
              <a:cs typeface="Helvetica Neue" charset="0"/>
            </a:endParaRPr>
          </a:p>
        </p:txBody>
      </p:sp>
      <p:sp>
        <p:nvSpPr>
          <p:cNvPr id="58" name="TextBox 57"/>
          <p:cNvSpPr txBox="1"/>
          <p:nvPr/>
        </p:nvSpPr>
        <p:spPr>
          <a:xfrm>
            <a:off x="597968" y="1558127"/>
            <a:ext cx="232654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Fraud</a:t>
            </a:r>
            <a:br>
              <a:rPr lang="en-US" sz="2800" dirty="0" smtClean="0">
                <a:latin typeface="Helvetica Neue" charset="0"/>
                <a:ea typeface="Helvetica Neue" charset="0"/>
                <a:cs typeface="Helvetica Neue" charset="0"/>
              </a:rPr>
            </a:br>
            <a:r>
              <a:rPr lang="en-US" sz="2800" dirty="0" smtClean="0">
                <a:latin typeface="Helvetica Neue" charset="0"/>
                <a:ea typeface="Helvetica Neue" charset="0"/>
                <a:cs typeface="Helvetica Neue" charset="0"/>
              </a:rPr>
              <a:t>Detection</a:t>
            </a:r>
            <a:endParaRPr lang="en-US" sz="2800" dirty="0">
              <a:latin typeface="Helvetica Neue" charset="0"/>
              <a:ea typeface="Helvetica Neue" charset="0"/>
              <a:cs typeface="Helvetica Neue" charset="0"/>
            </a:endParaRPr>
          </a:p>
        </p:txBody>
      </p:sp>
      <p:sp>
        <p:nvSpPr>
          <p:cNvPr id="60" name="TextBox 59"/>
          <p:cNvSpPr txBox="1"/>
          <p:nvPr/>
        </p:nvSpPr>
        <p:spPr>
          <a:xfrm>
            <a:off x="5951925" y="1558127"/>
            <a:ext cx="1784376"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Personal</a:t>
            </a:r>
          </a:p>
          <a:p>
            <a:pPr algn="ctr"/>
            <a:r>
              <a:rPr lang="en-US" sz="2800" dirty="0" smtClean="0">
                <a:latin typeface="Helvetica Neue" charset="0"/>
                <a:ea typeface="Helvetica Neue" charset="0"/>
                <a:cs typeface="Helvetica Neue" charset="0"/>
              </a:rPr>
              <a:t>Asst.</a:t>
            </a:r>
            <a:endParaRPr lang="en-US" sz="2800" dirty="0">
              <a:latin typeface="Helvetica Neue" charset="0"/>
              <a:ea typeface="Helvetica Neue" charset="0"/>
              <a:cs typeface="Helvetica Neue" charset="0"/>
            </a:endParaRPr>
          </a:p>
        </p:txBody>
      </p:sp>
      <p:sp>
        <p:nvSpPr>
          <p:cNvPr id="62" name="TextBox 61"/>
          <p:cNvSpPr txBox="1"/>
          <p:nvPr/>
        </p:nvSpPr>
        <p:spPr>
          <a:xfrm>
            <a:off x="7867429" y="1558127"/>
            <a:ext cx="1685773"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Robotic</a:t>
            </a:r>
          </a:p>
          <a:p>
            <a:pPr algn="ctr"/>
            <a:r>
              <a:rPr lang="en-US" sz="2800" dirty="0" smtClean="0">
                <a:latin typeface="Helvetica Neue" charset="0"/>
                <a:ea typeface="Helvetica Neue" charset="0"/>
                <a:cs typeface="Helvetica Neue" charset="0"/>
              </a:rPr>
              <a:t>Control</a:t>
            </a:r>
            <a:endParaRPr lang="en-US" sz="2800" dirty="0">
              <a:latin typeface="Helvetica Neue" charset="0"/>
              <a:ea typeface="Helvetica Neue" charset="0"/>
              <a:cs typeface="Helvetica Neue" charset="0"/>
            </a:endParaRPr>
          </a:p>
        </p:txBody>
      </p:sp>
      <p:sp>
        <p:nvSpPr>
          <p:cNvPr id="64" name="TextBox 63"/>
          <p:cNvSpPr txBox="1"/>
          <p:nvPr/>
        </p:nvSpPr>
        <p:spPr>
          <a:xfrm>
            <a:off x="9812665" y="1558127"/>
            <a:ext cx="2130682" cy="954107"/>
          </a:xfrm>
          <a:prstGeom prst="rect">
            <a:avLst/>
          </a:prstGeom>
          <a:noFill/>
        </p:spPr>
        <p:txBody>
          <a:bodyPr wrap="square" rtlCol="0">
            <a:spAutoFit/>
          </a:bodyPr>
          <a:lstStyle/>
          <a:p>
            <a:pPr algn="ctr"/>
            <a:r>
              <a:rPr lang="en-US" sz="2800" dirty="0" smtClean="0">
                <a:latin typeface="Helvetica Neue" charset="0"/>
                <a:ea typeface="Helvetica Neue" charset="0"/>
                <a:cs typeface="Helvetica Neue" charset="0"/>
              </a:rPr>
              <a:t>Machine</a:t>
            </a:r>
          </a:p>
          <a:p>
            <a:pPr algn="ctr"/>
            <a:r>
              <a:rPr lang="en-US" sz="2800" dirty="0" smtClean="0">
                <a:latin typeface="Helvetica Neue" charset="0"/>
                <a:ea typeface="Helvetica Neue" charset="0"/>
                <a:cs typeface="Helvetica Neue" charset="0"/>
              </a:rPr>
              <a:t>Translation</a:t>
            </a:r>
            <a:endParaRPr lang="en-US" sz="2800" dirty="0">
              <a:latin typeface="Helvetica Neue" charset="0"/>
              <a:ea typeface="Helvetica Neue" charset="0"/>
              <a:cs typeface="Helvetica Neue" charset="0"/>
            </a:endParaRPr>
          </a:p>
        </p:txBody>
      </p:sp>
      <p:pic>
        <p:nvPicPr>
          <p:cNvPr id="65" name="Picture 64"/>
          <p:cNvPicPr>
            <a:picLocks noChangeAspect="1"/>
          </p:cNvPicPr>
          <p:nvPr/>
        </p:nvPicPr>
        <p:blipFill>
          <a:blip r:embed="rId4"/>
          <a:stretch>
            <a:fillRect/>
          </a:stretch>
        </p:blipFill>
        <p:spPr>
          <a:xfrm>
            <a:off x="8803514" y="5435233"/>
            <a:ext cx="2032000" cy="736600"/>
          </a:xfrm>
          <a:prstGeom prst="rect">
            <a:avLst/>
          </a:prstGeom>
        </p:spPr>
      </p:pic>
      <p:sp>
        <p:nvSpPr>
          <p:cNvPr id="94"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22</a:t>
            </a:fld>
            <a:endParaRPr lang="en-US">
              <a:solidFill>
                <a:prstClr val="black">
                  <a:tint val="75000"/>
                </a:prstClr>
              </a:solidFill>
            </a:endParaRPr>
          </a:p>
        </p:txBody>
      </p:sp>
      <p:sp>
        <p:nvSpPr>
          <p:cNvPr id="46" name="Rectangle 45"/>
          <p:cNvSpPr/>
          <p:nvPr/>
        </p:nvSpPr>
        <p:spPr>
          <a:xfrm>
            <a:off x="413839" y="5435233"/>
            <a:ext cx="2402400" cy="876142"/>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476543" y="5493944"/>
            <a:ext cx="1659371" cy="791780"/>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811609" y="5212925"/>
            <a:ext cx="1659371" cy="1408701"/>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763000" y="5295229"/>
            <a:ext cx="2152247" cy="971666"/>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11794" y="2647940"/>
            <a:ext cx="1909438" cy="867668"/>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0526" y="2631946"/>
            <a:ext cx="1828581" cy="867668"/>
          </a:xfrm>
          <a:prstGeom prst="rect">
            <a:avLst/>
          </a:prstGeom>
        </p:spPr>
      </p:pic>
      <p:pic>
        <p:nvPicPr>
          <p:cNvPr id="102" name="Picture 10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55928" y="2680855"/>
            <a:ext cx="1194440" cy="867668"/>
          </a:xfrm>
          <a:prstGeom prst="rect">
            <a:avLst/>
          </a:prstGeom>
        </p:spPr>
      </p:pic>
      <p:pic>
        <p:nvPicPr>
          <p:cNvPr id="103" name="Picture 10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1840" y="2512234"/>
            <a:ext cx="1166301" cy="1019157"/>
          </a:xfrm>
          <a:prstGeom prst="rect">
            <a:avLst/>
          </a:prstGeom>
        </p:spPr>
      </p:pic>
      <p:pic>
        <p:nvPicPr>
          <p:cNvPr id="104" name="Picture 103"/>
          <p:cNvPicPr>
            <a:picLocks noChangeAspect="1"/>
          </p:cNvPicPr>
          <p:nvPr/>
        </p:nvPicPr>
        <p:blipFill>
          <a:blip r:embed="rId9"/>
          <a:stretch>
            <a:fillRect/>
          </a:stretch>
        </p:blipFill>
        <p:spPr>
          <a:xfrm>
            <a:off x="10051636" y="2704317"/>
            <a:ext cx="1652740" cy="867668"/>
          </a:xfrm>
          <a:prstGeom prst="rect">
            <a:avLst/>
          </a:prstGeom>
        </p:spPr>
      </p:pic>
      <p:pic>
        <p:nvPicPr>
          <p:cNvPr id="107" name="Picture 10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4965" y="5419475"/>
            <a:ext cx="1707129" cy="908047"/>
          </a:xfrm>
          <a:prstGeom prst="rect">
            <a:avLst/>
          </a:prstGeom>
        </p:spPr>
      </p:pic>
      <p:sp>
        <p:nvSpPr>
          <p:cNvPr id="108" name="Rectangle 107"/>
          <p:cNvSpPr/>
          <p:nvPr/>
        </p:nvSpPr>
        <p:spPr>
          <a:xfrm>
            <a:off x="3594502" y="5464571"/>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111" name="Rectangle 110"/>
          <p:cNvSpPr/>
          <p:nvPr/>
        </p:nvSpPr>
        <p:spPr>
          <a:xfrm>
            <a:off x="445567" y="3864093"/>
            <a:ext cx="11344122" cy="100014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112" name="Rectangle 111"/>
          <p:cNvSpPr/>
          <p:nvPr/>
        </p:nvSpPr>
        <p:spPr>
          <a:xfrm>
            <a:off x="5541034" y="3959984"/>
            <a:ext cx="1127232" cy="769441"/>
          </a:xfrm>
          <a:prstGeom prst="rect">
            <a:avLst/>
          </a:prstGeom>
        </p:spPr>
        <p:txBody>
          <a:bodyPr wrap="none">
            <a:spAutoFit/>
          </a:bodyPr>
          <a:lstStyle/>
          <a:p>
            <a:pPr algn="ctr"/>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grpSp>
        <p:nvGrpSpPr>
          <p:cNvPr id="127" name="Group 126"/>
          <p:cNvGrpSpPr/>
          <p:nvPr/>
        </p:nvGrpSpPr>
        <p:grpSpPr>
          <a:xfrm>
            <a:off x="14725213" y="5283059"/>
            <a:ext cx="1711628" cy="1180396"/>
            <a:chOff x="8558827" y="2824768"/>
            <a:chExt cx="1711628" cy="1180396"/>
          </a:xfrm>
        </p:grpSpPr>
        <p:pic>
          <p:nvPicPr>
            <p:cNvPr id="128" name="Picture 127"/>
            <p:cNvPicPr>
              <a:picLocks noChangeAspect="1"/>
            </p:cNvPicPr>
            <p:nvPr/>
          </p:nvPicPr>
          <p:blipFill>
            <a:blip r:embed="rId11"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129" name="Rectangle 128"/>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sp>
        <p:nvSpPr>
          <p:cNvPr id="130" name="Rectangle 129"/>
          <p:cNvSpPr/>
          <p:nvPr/>
        </p:nvSpPr>
        <p:spPr>
          <a:xfrm>
            <a:off x="14471681" y="5208180"/>
            <a:ext cx="2152247" cy="118268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21682" y="7739053"/>
            <a:ext cx="2047697" cy="493916"/>
          </a:xfrm>
          <a:prstGeom prst="rect">
            <a:avLst/>
          </a:prstGeom>
        </p:spPr>
      </p:pic>
      <p:sp>
        <p:nvSpPr>
          <p:cNvPr id="132" name="Rectangle 131"/>
          <p:cNvSpPr/>
          <p:nvPr/>
        </p:nvSpPr>
        <p:spPr>
          <a:xfrm>
            <a:off x="9954756" y="7394668"/>
            <a:ext cx="2140296" cy="920306"/>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86284" y="8129912"/>
            <a:ext cx="1629157" cy="776071"/>
          </a:xfrm>
          <a:prstGeom prst="rect">
            <a:avLst/>
          </a:prstGeom>
        </p:spPr>
      </p:pic>
      <p:sp>
        <p:nvSpPr>
          <p:cNvPr id="134" name="Rectangle 133"/>
          <p:cNvSpPr/>
          <p:nvPr/>
        </p:nvSpPr>
        <p:spPr>
          <a:xfrm>
            <a:off x="7469406" y="8022024"/>
            <a:ext cx="1912962" cy="107922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p:cNvGrpSpPr/>
          <p:nvPr/>
        </p:nvGrpSpPr>
        <p:grpSpPr>
          <a:xfrm>
            <a:off x="3033109" y="7330303"/>
            <a:ext cx="2326716" cy="1095106"/>
            <a:chOff x="5142568" y="1782082"/>
            <a:chExt cx="2913611" cy="1371336"/>
          </a:xfrm>
        </p:grpSpPr>
        <p:pic>
          <p:nvPicPr>
            <p:cNvPr id="138" name="Picture 137"/>
            <p:cNvPicPr>
              <a:picLocks noChangeAspect="1"/>
            </p:cNvPicPr>
            <p:nvPr/>
          </p:nvPicPr>
          <p:blipFill>
            <a:blip r:embed="rId14"/>
            <a:stretch>
              <a:fillRect/>
            </a:stretch>
          </p:blipFill>
          <p:spPr>
            <a:xfrm>
              <a:off x="5142568" y="1782082"/>
              <a:ext cx="2913611" cy="1068324"/>
            </a:xfrm>
            <a:prstGeom prst="rect">
              <a:avLst/>
            </a:prstGeom>
          </p:spPr>
        </p:pic>
        <p:sp>
          <p:nvSpPr>
            <p:cNvPr id="139" name="TextBox 138"/>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sp>
        <p:nvSpPr>
          <p:cNvPr id="140" name="Rectangle 139"/>
          <p:cNvSpPr/>
          <p:nvPr/>
        </p:nvSpPr>
        <p:spPr>
          <a:xfrm>
            <a:off x="3033447" y="7448081"/>
            <a:ext cx="2402400" cy="1069152"/>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9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3455921"/>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4698773" y="2298303"/>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sp>
        <p:nvSpPr>
          <p:cNvPr id="71" name="Rectangle 70"/>
          <p:cNvSpPr/>
          <p:nvPr/>
        </p:nvSpPr>
        <p:spPr>
          <a:xfrm>
            <a:off x="8110363" y="5315148"/>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4632203"/>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4632203"/>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4632203"/>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4632203"/>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17" name="Picture 16"/>
          <p:cNvPicPr>
            <a:picLocks noChangeAspect="1"/>
          </p:cNvPicPr>
          <p:nvPr/>
        </p:nvPicPr>
        <p:blipFill>
          <a:blip r:embed="rId7"/>
          <a:stretch>
            <a:fillRect/>
          </a:stretch>
        </p:blipFill>
        <p:spPr>
          <a:xfrm>
            <a:off x="10015263" y="1209029"/>
            <a:ext cx="1652740" cy="867668"/>
          </a:xfrm>
          <a:prstGeom prst="rect">
            <a:avLst/>
          </a:prstGeom>
        </p:spPr>
      </p:pic>
      <p:sp>
        <p:nvSpPr>
          <p:cNvPr id="3" name="TextBox 2"/>
          <p:cNvSpPr txBox="1"/>
          <p:nvPr/>
        </p:nvSpPr>
        <p:spPr>
          <a:xfrm>
            <a:off x="445537" y="1356555"/>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6066011"/>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5805565"/>
            <a:ext cx="2326716" cy="1095106"/>
            <a:chOff x="5142568" y="1782082"/>
            <a:chExt cx="2913611" cy="1371336"/>
          </a:xfrm>
        </p:grpSpPr>
        <p:pic>
          <p:nvPicPr>
            <p:cNvPr id="32" name="Picture 31"/>
            <p:cNvPicPr>
              <a:picLocks noChangeAspect="1"/>
            </p:cNvPicPr>
            <p:nvPr/>
          </p:nvPicPr>
          <p:blipFill>
            <a:blip r:embed="rId8"/>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5443752"/>
            <a:ext cx="1711628" cy="1180396"/>
            <a:chOff x="8558827" y="2824768"/>
            <a:chExt cx="1711628" cy="1180396"/>
          </a:xfrm>
        </p:grpSpPr>
        <p:pic>
          <p:nvPicPr>
            <p:cNvPr id="45" name="Picture 44"/>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519641" y="3517372"/>
            <a:ext cx="1629157" cy="776071"/>
          </a:xfrm>
          <a:prstGeom prst="rect">
            <a:avLst/>
          </a:prstGeom>
        </p:spPr>
      </p:pic>
      <p:pic>
        <p:nvPicPr>
          <p:cNvPr id="7" name="Picture 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149805" y="3887281"/>
            <a:ext cx="2047697" cy="493916"/>
          </a:xfrm>
          <a:prstGeom prst="rect">
            <a:avLst/>
          </a:prstGeom>
        </p:spPr>
      </p:pic>
      <p:pic>
        <p:nvPicPr>
          <p:cNvPr id="8" name="Picture 7"/>
          <p:cNvPicPr>
            <a:picLocks noChangeAspect="1"/>
          </p:cNvPicPr>
          <p:nvPr/>
        </p:nvPicPr>
        <p:blipFill>
          <a:blip r:embed="rId12"/>
          <a:stretch>
            <a:fillRect/>
          </a:stretch>
        </p:blipFill>
        <p:spPr>
          <a:xfrm>
            <a:off x="13300395" y="3362785"/>
            <a:ext cx="2067648" cy="477856"/>
          </a:xfrm>
          <a:prstGeom prst="rect">
            <a:avLst/>
          </a:prstGeom>
        </p:spPr>
      </p:pic>
      <p:sp>
        <p:nvSpPr>
          <p:cNvPr id="83" name="Rectangle 82"/>
          <p:cNvSpPr/>
          <p:nvPr/>
        </p:nvSpPr>
        <p:spPr>
          <a:xfrm>
            <a:off x="445537" y="5315148"/>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84" name="Picture 8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08604" y="5776286"/>
            <a:ext cx="1416512" cy="1154458"/>
          </a:xfrm>
          <a:prstGeom prst="rect">
            <a:avLst/>
          </a:prstGeom>
        </p:spPr>
      </p:pic>
      <p:sp>
        <p:nvSpPr>
          <p:cNvPr id="34" name="Rectangle 33"/>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6079346" y="5315148"/>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242469" y="5753990"/>
            <a:ext cx="1707129" cy="908047"/>
          </a:xfrm>
          <a:prstGeom prst="rect">
            <a:avLst/>
          </a:prstGeom>
        </p:spPr>
      </p:pic>
      <p:pic>
        <p:nvPicPr>
          <p:cNvPr id="86" name="Picture 85"/>
          <p:cNvPicPr>
            <a:picLocks noChangeAspect="1"/>
          </p:cNvPicPr>
          <p:nvPr/>
        </p:nvPicPr>
        <p:blipFill>
          <a:blip r:embed="rId15"/>
          <a:stretch>
            <a:fillRect/>
          </a:stretch>
        </p:blipFill>
        <p:spPr>
          <a:xfrm>
            <a:off x="8390931" y="5895916"/>
            <a:ext cx="2032000" cy="736600"/>
          </a:xfrm>
          <a:prstGeom prst="rect">
            <a:avLst/>
          </a:prstGeom>
        </p:spPr>
      </p:pic>
      <p:sp>
        <p:nvSpPr>
          <p:cNvPr id="87" name="Rectangle 86"/>
          <p:cNvSpPr/>
          <p:nvPr/>
        </p:nvSpPr>
        <p:spPr>
          <a:xfrm>
            <a:off x="4177049" y="5765067"/>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88" name="Rectangle 87"/>
          <p:cNvSpPr/>
          <p:nvPr/>
        </p:nvSpPr>
        <p:spPr>
          <a:xfrm>
            <a:off x="453183" y="5731712"/>
            <a:ext cx="3316427" cy="968092"/>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044734" y="5722760"/>
            <a:ext cx="1797865" cy="977043"/>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6116777" y="5721574"/>
            <a:ext cx="1773478" cy="978229"/>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8123499" y="5717999"/>
            <a:ext cx="2405798" cy="981803"/>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96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Implementation</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30" name="Picture 29"/>
          <p:cNvPicPr>
            <a:picLocks noChangeAspect="1"/>
          </p:cNvPicPr>
          <p:nvPr/>
        </p:nvPicPr>
        <p:blipFill>
          <a:blip r:embed="rId3"/>
          <a:stretch>
            <a:fillRect/>
          </a:stretch>
        </p:blipFill>
        <p:spPr>
          <a:xfrm>
            <a:off x="8320058" y="6469862"/>
            <a:ext cx="2032000" cy="590692"/>
          </a:xfrm>
          <a:prstGeom prst="rect">
            <a:avLst/>
          </a:prstGeom>
        </p:spPr>
      </p:pic>
      <p:sp>
        <p:nvSpPr>
          <p:cNvPr id="2" name="Rectangle 1"/>
          <p:cNvSpPr/>
          <p:nvPr/>
        </p:nvSpPr>
        <p:spPr>
          <a:xfrm>
            <a:off x="4285691" y="6436458"/>
            <a:ext cx="1359090" cy="769441"/>
          </a:xfrm>
          <a:prstGeom prst="rect">
            <a:avLst/>
          </a:prstGeom>
        </p:spPr>
        <p:txBody>
          <a:bodyPr wrap="none">
            <a:spAutoFit/>
          </a:bodyPr>
          <a:lstStyle/>
          <a:p>
            <a:r>
              <a:rPr lang="en-US" sz="4400" dirty="0" err="1">
                <a:latin typeface="Beirut" charset="-78"/>
                <a:ea typeface="Beirut" charset="-78"/>
                <a:cs typeface="Beirut" charset="-78"/>
              </a:rPr>
              <a:t>Caffe</a:t>
            </a:r>
            <a:endParaRPr lang="en-US" sz="4400" dirty="0">
              <a:latin typeface="Beirut" charset="-78"/>
              <a:ea typeface="Beirut" charset="-78"/>
              <a:cs typeface="Beirut" charset="-78"/>
            </a:endParaRPr>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 name="Group 10"/>
          <p:cNvGrpSpPr/>
          <p:nvPr/>
        </p:nvGrpSpPr>
        <p:grpSpPr>
          <a:xfrm>
            <a:off x="634701" y="3946785"/>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Adaptive Batching</a:t>
              </a:r>
              <a:endParaRPr lang="en-US" sz="2800" dirty="0">
                <a:solidFill>
                  <a:schemeClr val="tx1"/>
                </a:solidFill>
                <a:latin typeface="Helvetica Neue" charset="0"/>
                <a:ea typeface="Helvetica Neue" charset="0"/>
                <a:cs typeface="Helvetica Neue" charset="0"/>
              </a:endParaRPr>
            </a:p>
          </p:txBody>
        </p:sp>
      </p:grpSp>
      <p:grpSp>
        <p:nvGrpSpPr>
          <p:cNvPr id="84" name="Group 83"/>
          <p:cNvGrpSpPr/>
          <p:nvPr/>
        </p:nvGrpSpPr>
        <p:grpSpPr>
          <a:xfrm>
            <a:off x="445537" y="5992897"/>
            <a:ext cx="3361842" cy="1374518"/>
            <a:chOff x="445537" y="5992897"/>
            <a:chExt cx="3361842" cy="1374518"/>
          </a:xfrm>
        </p:grpSpPr>
        <p:sp>
          <p:nvSpPr>
            <p:cNvPr id="85" name="Rectangle 84"/>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87" name="Picture 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
        <p:nvSpPr>
          <p:cNvPr id="67" name="Rounded Rectangle 66"/>
          <p:cNvSpPr/>
          <p:nvPr/>
        </p:nvSpPr>
        <p:spPr>
          <a:xfrm>
            <a:off x="421863" y="3058417"/>
            <a:ext cx="11358066" cy="3975494"/>
          </a:xfrm>
          <a:prstGeom prst="round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52071" y="3426227"/>
            <a:ext cx="10373767" cy="3708708"/>
          </a:xfrm>
          <a:prstGeom prst="rect">
            <a:avLst/>
          </a:prstGeom>
          <a:noFill/>
        </p:spPr>
        <p:txBody>
          <a:bodyPr wrap="square" rtlCol="0">
            <a:spAutoFit/>
          </a:bodyPr>
          <a:lstStyle/>
          <a:p>
            <a:pPr>
              <a:spcBef>
                <a:spcPts val="600"/>
              </a:spcBef>
            </a:pPr>
            <a:r>
              <a:rPr lang="en-US" sz="3000" dirty="0" smtClean="0">
                <a:solidFill>
                  <a:schemeClr val="bg1"/>
                </a:solidFill>
                <a:latin typeface="Helvetica Neue Light" charset="0"/>
                <a:ea typeface="Helvetica Neue Light" charset="0"/>
                <a:cs typeface="Helvetica Neue Light" charset="0"/>
              </a:rPr>
              <a:t>Core system: 10,000 lines of C++ and 8,000 lines of Python</a:t>
            </a:r>
          </a:p>
          <a:p>
            <a:pPr>
              <a:spcBef>
                <a:spcPts val="600"/>
              </a:spcBef>
            </a:pPr>
            <a:endParaRPr lang="en-US" sz="3000" dirty="0">
              <a:solidFill>
                <a:schemeClr val="bg1"/>
              </a:solidFill>
              <a:latin typeface="Helvetica Neue Light" charset="0"/>
              <a:ea typeface="Helvetica Neue Light" charset="0"/>
              <a:cs typeface="Helvetica Neue Light" charset="0"/>
            </a:endParaRPr>
          </a:p>
          <a:p>
            <a:pPr>
              <a:spcBef>
                <a:spcPts val="600"/>
              </a:spcBef>
            </a:pPr>
            <a:r>
              <a:rPr lang="en-US" sz="3000" dirty="0">
                <a:solidFill>
                  <a:schemeClr val="bg1"/>
                </a:solidFill>
                <a:latin typeface="Helvetica Neue Light" charset="0"/>
                <a:ea typeface="Helvetica Neue Light" charset="0"/>
                <a:cs typeface="Helvetica Neue Light" charset="0"/>
              </a:rPr>
              <a:t>Open source system: https://</a:t>
            </a:r>
            <a:r>
              <a:rPr lang="en-US" sz="3000" dirty="0" smtClean="0">
                <a:solidFill>
                  <a:schemeClr val="bg1"/>
                </a:solidFill>
                <a:latin typeface="Helvetica Neue Light" charset="0"/>
                <a:ea typeface="Helvetica Neue Light" charset="0"/>
                <a:cs typeface="Helvetica Neue Light" charset="0"/>
              </a:rPr>
              <a:t>github.com/ucbrise/clipper</a:t>
            </a:r>
          </a:p>
          <a:p>
            <a:pPr>
              <a:spcBef>
                <a:spcPts val="600"/>
              </a:spcBef>
            </a:pPr>
            <a:endParaRPr lang="en-US" sz="3000" dirty="0" smtClean="0">
              <a:solidFill>
                <a:schemeClr val="bg1"/>
              </a:solidFill>
              <a:latin typeface="Helvetica Neue Light" charset="0"/>
              <a:ea typeface="Helvetica Neue Light" charset="0"/>
              <a:cs typeface="Helvetica Neue Light" charset="0"/>
            </a:endParaRPr>
          </a:p>
          <a:p>
            <a:pPr>
              <a:spcBef>
                <a:spcPts val="600"/>
              </a:spcBef>
            </a:pPr>
            <a:r>
              <a:rPr lang="en-US" sz="3000" dirty="0" smtClean="0">
                <a:solidFill>
                  <a:schemeClr val="bg1"/>
                </a:solidFill>
                <a:latin typeface="Helvetica Neue Light" charset="0"/>
                <a:ea typeface="Helvetica Neue Light" charset="0"/>
                <a:cs typeface="Helvetica Neue Light" charset="0"/>
              </a:rPr>
              <a:t>Goal: Community-owned platform for model deployment and serving</a:t>
            </a:r>
            <a:endParaRPr lang="en-US" sz="3000" dirty="0">
              <a:solidFill>
                <a:schemeClr val="bg1"/>
              </a:solidFill>
              <a:latin typeface="Helvetica Neue Light" charset="0"/>
              <a:ea typeface="Helvetica Neue Light" charset="0"/>
              <a:cs typeface="Helvetica Neue Light" charset="0"/>
            </a:endParaRPr>
          </a:p>
          <a:p>
            <a:pPr>
              <a:spcBef>
                <a:spcPts val="600"/>
              </a:spcBef>
            </a:pPr>
            <a:endParaRPr lang="en-US" sz="3000" dirty="0">
              <a:solidFill>
                <a:schemeClr val="bg1"/>
              </a:solidFill>
              <a:latin typeface="Helvetica Neue Light" charset="0"/>
              <a:ea typeface="Helvetica Neue Light" charset="0"/>
              <a:cs typeface="Helvetica Neue Light" charset="0"/>
            </a:endParaRPr>
          </a:p>
        </p:txBody>
      </p:sp>
      <p:grpSp>
        <p:nvGrpSpPr>
          <p:cNvPr id="6" name="Group 5"/>
          <p:cNvGrpSpPr/>
          <p:nvPr/>
        </p:nvGrpSpPr>
        <p:grpSpPr>
          <a:xfrm>
            <a:off x="445538" y="1061200"/>
            <a:ext cx="11344151" cy="699214"/>
            <a:chOff x="445537" y="1118351"/>
            <a:chExt cx="11344153" cy="1045703"/>
          </a:xfrm>
        </p:grpSpPr>
        <p:sp>
          <p:nvSpPr>
            <p:cNvPr id="55" name="Rectangle 54"/>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64" name="Picture 6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68" name="Picture 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88" name="Picture 8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89" name="Picture 88"/>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90" name="Picture 89"/>
            <p:cNvPicPr>
              <a:picLocks noChangeAspect="1"/>
            </p:cNvPicPr>
            <p:nvPr/>
          </p:nvPicPr>
          <p:blipFill>
            <a:blip r:embed="rId10"/>
            <a:stretch>
              <a:fillRect/>
            </a:stretch>
          </p:blipFill>
          <p:spPr>
            <a:xfrm>
              <a:off x="10015263" y="1209029"/>
              <a:ext cx="1652740" cy="867668"/>
            </a:xfrm>
            <a:prstGeom prst="rect">
              <a:avLst/>
            </a:prstGeom>
          </p:spPr>
        </p:pic>
        <p:sp>
          <p:nvSpPr>
            <p:cNvPr id="91" name="TextBox 90"/>
            <p:cNvSpPr txBox="1"/>
            <p:nvPr/>
          </p:nvSpPr>
          <p:spPr>
            <a:xfrm>
              <a:off x="445537" y="1249713"/>
              <a:ext cx="3022147" cy="584774"/>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sp>
        <p:nvSpPr>
          <p:cNvPr id="92" name="TextBox 91"/>
          <p:cNvSpPr txBox="1"/>
          <p:nvPr/>
        </p:nvSpPr>
        <p:spPr>
          <a:xfrm>
            <a:off x="4698773" y="1823377"/>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93" name="Up-Down Arrow 92"/>
          <p:cNvSpPr/>
          <p:nvPr/>
        </p:nvSpPr>
        <p:spPr>
          <a:xfrm>
            <a:off x="6182513" y="1798238"/>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5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dissolv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Straight Arrow Connector 69"/>
          <p:cNvCxnSpPr/>
          <p:nvPr/>
        </p:nvCxnSpPr>
        <p:spPr>
          <a:xfrm>
            <a:off x="3305327" y="6130713"/>
            <a:ext cx="2607161" cy="38843"/>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933579" y="2905244"/>
            <a:ext cx="4999652" cy="1350778"/>
            <a:chOff x="2229823" y="1726138"/>
            <a:chExt cx="4999652" cy="1350778"/>
          </a:xfrm>
        </p:grpSpPr>
        <p:sp>
          <p:nvSpPr>
            <p:cNvPr id="5" name="Rounded Rectangle 4"/>
            <p:cNvSpPr/>
            <p:nvPr/>
          </p:nvSpPr>
          <p:spPr>
            <a:xfrm>
              <a:off x="2229823" y="1726138"/>
              <a:ext cx="4999652" cy="1350778"/>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938377" y="1726138"/>
              <a:ext cx="3805323" cy="1138773"/>
            </a:xfrm>
            <a:prstGeom prst="rect">
              <a:avLst/>
            </a:prstGeom>
            <a:noFill/>
          </p:spPr>
          <p:txBody>
            <a:bodyPr wrap="square" rtlCol="0">
              <a:spAutoFit/>
            </a:bodyPr>
            <a:lstStyle/>
            <a:p>
              <a:pPr algn="ctr"/>
              <a:r>
                <a:rPr lang="en-US" sz="3400" dirty="0" smtClean="0">
                  <a:solidFill>
                    <a:schemeClr val="bg1"/>
                  </a:solidFill>
                  <a:latin typeface="Inconsolata Medium" charset="0"/>
                  <a:ea typeface="Inconsolata Medium" charset="0"/>
                  <a:cs typeface="Inconsolata Medium" charset="0"/>
                </a:rPr>
                <a:t>Clipper</a:t>
              </a:r>
            </a:p>
            <a:p>
              <a:pPr algn="ctr"/>
              <a:r>
                <a:rPr lang="en-US" sz="3400" dirty="0" smtClean="0">
                  <a:solidFill>
                    <a:schemeClr val="bg1"/>
                  </a:solidFill>
                  <a:latin typeface="Inconsolata Medium" charset="0"/>
                  <a:ea typeface="Inconsolata Medium" charset="0"/>
                  <a:cs typeface="Inconsolata Medium" charset="0"/>
                </a:rPr>
                <a:t>Query Processor</a:t>
              </a:r>
              <a:endParaRPr lang="en-US" sz="3400" dirty="0">
                <a:solidFill>
                  <a:schemeClr val="bg1"/>
                </a:solidFill>
                <a:latin typeface="Inconsolata Medium" charset="0"/>
                <a:ea typeface="Inconsolata Medium" charset="0"/>
                <a:cs typeface="Inconsolata Medium" charset="0"/>
              </a:endParaRPr>
            </a:p>
          </p:txBody>
        </p:sp>
      </p:grpSp>
      <p:grpSp>
        <p:nvGrpSpPr>
          <p:cNvPr id="16" name="Group 15"/>
          <p:cNvGrpSpPr/>
          <p:nvPr/>
        </p:nvGrpSpPr>
        <p:grpSpPr>
          <a:xfrm>
            <a:off x="9342942" y="5096320"/>
            <a:ext cx="1348647" cy="1379431"/>
            <a:chOff x="10525305" y="3580956"/>
            <a:chExt cx="1056875" cy="1123065"/>
          </a:xfrm>
        </p:grpSpPr>
        <p:sp>
          <p:nvSpPr>
            <p:cNvPr id="14" name="Can 13"/>
            <p:cNvSpPr/>
            <p:nvPr/>
          </p:nvSpPr>
          <p:spPr>
            <a:xfrm>
              <a:off x="10582055" y="3580956"/>
              <a:ext cx="1000125" cy="1123065"/>
            </a:xfrm>
            <a:prstGeom prst="can">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525305" y="3918529"/>
              <a:ext cx="1056875" cy="626441"/>
            </a:xfrm>
            <a:prstGeom prst="rect">
              <a:avLst/>
            </a:prstGeom>
            <a:noFill/>
          </p:spPr>
          <p:txBody>
            <a:bodyPr wrap="square" rtlCol="0">
              <a:spAutoFit/>
            </a:bodyPr>
            <a:lstStyle/>
            <a:p>
              <a:pPr algn="ctr"/>
              <a:r>
                <a:rPr lang="en-US" sz="2200" dirty="0" err="1" smtClean="0">
                  <a:solidFill>
                    <a:schemeClr val="bg1"/>
                  </a:solidFill>
                  <a:latin typeface="Inconsolata Medium" charset="0"/>
                  <a:ea typeface="Inconsolata Medium" charset="0"/>
                  <a:cs typeface="Inconsolata Medium" charset="0"/>
                </a:rPr>
                <a:t>Redis</a:t>
              </a:r>
              <a:endParaRPr lang="en-US" sz="2200" dirty="0" smtClean="0">
                <a:solidFill>
                  <a:schemeClr val="bg1"/>
                </a:solidFill>
                <a:latin typeface="Inconsolata Medium" charset="0"/>
                <a:ea typeface="Inconsolata Medium" charset="0"/>
                <a:cs typeface="Inconsolata Medium" charset="0"/>
              </a:endParaRPr>
            </a:p>
            <a:p>
              <a:pPr algn="ctr"/>
              <a:r>
                <a:rPr lang="en-US" sz="2200" dirty="0" err="1" smtClean="0">
                  <a:solidFill>
                    <a:schemeClr val="bg1"/>
                  </a:solidFill>
                  <a:latin typeface="Inconsolata Medium" charset="0"/>
                  <a:ea typeface="Inconsolata Medium" charset="0"/>
                  <a:cs typeface="Inconsolata Medium" charset="0"/>
                </a:rPr>
                <a:t>ConfigDB</a:t>
              </a:r>
              <a:endParaRPr lang="en-US" sz="2200" dirty="0">
                <a:solidFill>
                  <a:schemeClr val="bg1"/>
                </a:solidFill>
                <a:latin typeface="Inconsolata Medium" charset="0"/>
                <a:ea typeface="Inconsolata Medium" charset="0"/>
                <a:cs typeface="Inconsolata Medium" charset="0"/>
              </a:endParaRPr>
            </a:p>
          </p:txBody>
        </p:sp>
      </p:grpSp>
      <p:cxnSp>
        <p:nvCxnSpPr>
          <p:cNvPr id="25" name="Straight Arrow Connector 24"/>
          <p:cNvCxnSpPr/>
          <p:nvPr/>
        </p:nvCxnSpPr>
        <p:spPr>
          <a:xfrm flipH="1">
            <a:off x="2288482" y="4287840"/>
            <a:ext cx="16408" cy="778236"/>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485525" y="4253484"/>
            <a:ext cx="16408" cy="778236"/>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12488" y="4253484"/>
            <a:ext cx="3473318" cy="948335"/>
          </a:xfrm>
          <a:prstGeom prst="straightConnector1">
            <a:avLst/>
          </a:prstGeom>
          <a:ln w="666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017265" y="4407943"/>
            <a:ext cx="0" cy="617305"/>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185862" y="1500194"/>
            <a:ext cx="4537877" cy="760872"/>
            <a:chOff x="400673" y="112413"/>
            <a:chExt cx="3032732" cy="1045703"/>
          </a:xfrm>
        </p:grpSpPr>
        <p:sp>
          <p:nvSpPr>
            <p:cNvPr id="36" name="Rectangle 35"/>
            <p:cNvSpPr/>
            <p:nvPr/>
          </p:nvSpPr>
          <p:spPr>
            <a:xfrm>
              <a:off x="400673" y="112413"/>
              <a:ext cx="303273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TextBox 36"/>
            <p:cNvSpPr txBox="1"/>
            <p:nvPr/>
          </p:nvSpPr>
          <p:spPr>
            <a:xfrm>
              <a:off x="411258" y="302705"/>
              <a:ext cx="3022147" cy="719086"/>
            </a:xfrm>
            <a:prstGeom prst="rect">
              <a:avLst/>
            </a:prstGeom>
            <a:noFill/>
          </p:spPr>
          <p:txBody>
            <a:bodyPr wrap="square" rtlCol="0">
              <a:spAutoFit/>
            </a:bodyPr>
            <a:lstStyle/>
            <a:p>
              <a:pPr algn="ctr"/>
              <a:r>
                <a:rPr lang="en-US" sz="2800" dirty="0" smtClean="0">
                  <a:latin typeface="Helvetica Neue Light" charset="0"/>
                  <a:ea typeface="Helvetica Neue Light" charset="0"/>
                  <a:cs typeface="Helvetica Neue Light" charset="0"/>
                </a:rPr>
                <a:t>Applications</a:t>
              </a:r>
              <a:endParaRPr lang="en-US" sz="2800" dirty="0">
                <a:latin typeface="Helvetica Neue Light" charset="0"/>
                <a:ea typeface="Helvetica Neue Light" charset="0"/>
                <a:cs typeface="Helvetica Neue Light" charset="0"/>
              </a:endParaRPr>
            </a:p>
          </p:txBody>
        </p:sp>
      </p:gr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94" y="2839915"/>
            <a:ext cx="1060441" cy="946095"/>
          </a:xfrm>
          <a:prstGeom prst="rect">
            <a:avLst/>
          </a:prstGeom>
        </p:spPr>
      </p:pic>
      <p:grpSp>
        <p:nvGrpSpPr>
          <p:cNvPr id="48" name="Group 47"/>
          <p:cNvGrpSpPr/>
          <p:nvPr/>
        </p:nvGrpSpPr>
        <p:grpSpPr>
          <a:xfrm>
            <a:off x="1523636" y="4982924"/>
            <a:ext cx="1771229" cy="1846490"/>
            <a:chOff x="1523636" y="3997077"/>
            <a:chExt cx="1771229" cy="1846490"/>
          </a:xfrm>
        </p:grpSpPr>
        <p:grpSp>
          <p:nvGrpSpPr>
            <p:cNvPr id="10" name="Group 9"/>
            <p:cNvGrpSpPr/>
            <p:nvPr/>
          </p:nvGrpSpPr>
          <p:grpSpPr>
            <a:xfrm>
              <a:off x="1523636" y="4044169"/>
              <a:ext cx="1771229" cy="1799398"/>
              <a:chOff x="7063920" y="4612178"/>
              <a:chExt cx="1746936" cy="1165229"/>
            </a:xfrm>
          </p:grpSpPr>
          <p:sp>
            <p:nvSpPr>
              <p:cNvPr id="8" name="Rounded Rectangle 7"/>
              <p:cNvSpPr/>
              <p:nvPr/>
            </p:nvSpPr>
            <p:spPr>
              <a:xfrm>
                <a:off x="7068754" y="4612178"/>
                <a:ext cx="1742102" cy="968879"/>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063920" y="5007966"/>
                <a:ext cx="1718752" cy="769441"/>
              </a:xfrm>
              <a:prstGeom prst="rect">
                <a:avLst/>
              </a:prstGeom>
              <a:noFill/>
            </p:spPr>
            <p:txBody>
              <a:bodyPr wrap="square" rtlCol="0">
                <a:spAutoFit/>
              </a:bodyPr>
              <a:lstStyle/>
              <a:p>
                <a:pPr algn="ctr"/>
                <a:r>
                  <a:rPr lang="en-US" sz="2200" dirty="0" smtClean="0">
                    <a:solidFill>
                      <a:schemeClr val="bg1"/>
                    </a:solidFill>
                    <a:latin typeface="Inconsolata Medium" charset="0"/>
                    <a:ea typeface="Inconsolata Medium" charset="0"/>
                    <a:cs typeface="Inconsolata Medium" charset="0"/>
                  </a:rPr>
                  <a:t>Model Container</a:t>
                </a:r>
                <a:endParaRPr lang="en-US" sz="2200" dirty="0">
                  <a:solidFill>
                    <a:schemeClr val="bg1"/>
                  </a:solidFill>
                  <a:latin typeface="Inconsolata Medium" charset="0"/>
                  <a:ea typeface="Inconsolata Medium" charset="0"/>
                  <a:cs typeface="Inconsolata Medium" charset="0"/>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712" y="3997077"/>
              <a:ext cx="874352" cy="780072"/>
            </a:xfrm>
            <a:prstGeom prst="rect">
              <a:avLst/>
            </a:prstGeom>
          </p:spPr>
        </p:pic>
      </p:grpSp>
      <p:grpSp>
        <p:nvGrpSpPr>
          <p:cNvPr id="49" name="Group 48"/>
          <p:cNvGrpSpPr/>
          <p:nvPr/>
        </p:nvGrpSpPr>
        <p:grpSpPr>
          <a:xfrm>
            <a:off x="3587058" y="4978156"/>
            <a:ext cx="1771229" cy="1846490"/>
            <a:chOff x="1523636" y="3997077"/>
            <a:chExt cx="1771229" cy="1846490"/>
          </a:xfrm>
        </p:grpSpPr>
        <p:grpSp>
          <p:nvGrpSpPr>
            <p:cNvPr id="50" name="Group 49"/>
            <p:cNvGrpSpPr/>
            <p:nvPr/>
          </p:nvGrpSpPr>
          <p:grpSpPr>
            <a:xfrm>
              <a:off x="1523636" y="4044169"/>
              <a:ext cx="1771229" cy="1799398"/>
              <a:chOff x="7063920" y="4612178"/>
              <a:chExt cx="1746936" cy="1165229"/>
            </a:xfrm>
          </p:grpSpPr>
          <p:sp>
            <p:nvSpPr>
              <p:cNvPr id="52" name="Rounded Rectangle 51"/>
              <p:cNvSpPr/>
              <p:nvPr/>
            </p:nvSpPr>
            <p:spPr>
              <a:xfrm>
                <a:off x="7068754" y="4612178"/>
                <a:ext cx="1742102" cy="968879"/>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063920" y="5007966"/>
                <a:ext cx="1718752" cy="769441"/>
              </a:xfrm>
              <a:prstGeom prst="rect">
                <a:avLst/>
              </a:prstGeom>
              <a:noFill/>
            </p:spPr>
            <p:txBody>
              <a:bodyPr wrap="square" rtlCol="0">
                <a:spAutoFit/>
              </a:bodyPr>
              <a:lstStyle/>
              <a:p>
                <a:pPr algn="ctr"/>
                <a:r>
                  <a:rPr lang="en-US" sz="2200" dirty="0" smtClean="0">
                    <a:solidFill>
                      <a:schemeClr val="bg1"/>
                    </a:solidFill>
                    <a:latin typeface="Inconsolata Medium" charset="0"/>
                    <a:ea typeface="Inconsolata Medium" charset="0"/>
                    <a:cs typeface="Inconsolata Medium" charset="0"/>
                  </a:rPr>
                  <a:t>Model Container</a:t>
                </a:r>
                <a:endParaRPr lang="en-US" sz="2200" dirty="0">
                  <a:solidFill>
                    <a:schemeClr val="bg1"/>
                  </a:solidFill>
                  <a:latin typeface="Inconsolata Medium" charset="0"/>
                  <a:ea typeface="Inconsolata Medium" charset="0"/>
                  <a:cs typeface="Inconsolata Medium" charset="0"/>
                </a:endParaRPr>
              </a:p>
            </p:txBody>
          </p:sp>
        </p:gr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712" y="3997077"/>
              <a:ext cx="874352" cy="780072"/>
            </a:xfrm>
            <a:prstGeom prst="rect">
              <a:avLst/>
            </a:prstGeom>
          </p:spPr>
        </p:pic>
      </p:grpSp>
      <p:grpSp>
        <p:nvGrpSpPr>
          <p:cNvPr id="3" name="Group 2"/>
          <p:cNvGrpSpPr/>
          <p:nvPr/>
        </p:nvGrpSpPr>
        <p:grpSpPr>
          <a:xfrm>
            <a:off x="7339275" y="2931619"/>
            <a:ext cx="3546659" cy="1413368"/>
            <a:chOff x="6867781" y="2874469"/>
            <a:chExt cx="3546659" cy="1413368"/>
          </a:xfrm>
        </p:grpSpPr>
        <p:grpSp>
          <p:nvGrpSpPr>
            <p:cNvPr id="22" name="Group 21"/>
            <p:cNvGrpSpPr/>
            <p:nvPr/>
          </p:nvGrpSpPr>
          <p:grpSpPr>
            <a:xfrm>
              <a:off x="6938375" y="2937059"/>
              <a:ext cx="3476065" cy="1350778"/>
              <a:chOff x="2229823" y="1726138"/>
              <a:chExt cx="4999652" cy="1350778"/>
            </a:xfrm>
          </p:grpSpPr>
          <p:sp>
            <p:nvSpPr>
              <p:cNvPr id="23" name="Rounded Rectangle 22"/>
              <p:cNvSpPr/>
              <p:nvPr/>
            </p:nvSpPr>
            <p:spPr>
              <a:xfrm>
                <a:off x="2229823" y="1726138"/>
                <a:ext cx="4999652" cy="1350778"/>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226076" y="1768999"/>
                <a:ext cx="3805323" cy="1138773"/>
              </a:xfrm>
              <a:prstGeom prst="rect">
                <a:avLst/>
              </a:prstGeom>
              <a:noFill/>
            </p:spPr>
            <p:txBody>
              <a:bodyPr wrap="square" rtlCol="0">
                <a:spAutoFit/>
              </a:bodyPr>
              <a:lstStyle/>
              <a:p>
                <a:pPr algn="ctr"/>
                <a:r>
                  <a:rPr lang="en-US" sz="3400" dirty="0" smtClean="0">
                    <a:solidFill>
                      <a:schemeClr val="bg1"/>
                    </a:solidFill>
                    <a:latin typeface="Inconsolata Medium" charset="0"/>
                    <a:ea typeface="Inconsolata Medium" charset="0"/>
                    <a:cs typeface="Inconsolata Medium" charset="0"/>
                  </a:rPr>
                  <a:t>Clipper</a:t>
                </a:r>
              </a:p>
              <a:p>
                <a:pPr algn="ctr"/>
                <a:r>
                  <a:rPr lang="en-US" sz="3400" dirty="0" smtClean="0">
                    <a:solidFill>
                      <a:schemeClr val="bg1"/>
                    </a:solidFill>
                    <a:latin typeface="Inconsolata Medium" charset="0"/>
                    <a:ea typeface="Inconsolata Medium" charset="0"/>
                    <a:cs typeface="Inconsolata Medium" charset="0"/>
                  </a:rPr>
                  <a:t>Management</a:t>
                </a:r>
                <a:endParaRPr lang="en-US" sz="3400" dirty="0">
                  <a:solidFill>
                    <a:schemeClr val="bg1"/>
                  </a:solidFill>
                  <a:latin typeface="Inconsolata Medium" charset="0"/>
                  <a:ea typeface="Inconsolata Medium" charset="0"/>
                  <a:cs typeface="Inconsolata Medium" charset="0"/>
                </a:endParaRPr>
              </a:p>
            </p:txBody>
          </p:sp>
        </p:gr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781" y="2874469"/>
              <a:ext cx="1060441" cy="946095"/>
            </a:xfrm>
            <a:prstGeom prst="rect">
              <a:avLst/>
            </a:prstGeom>
          </p:spPr>
        </p:pic>
      </p:grpSp>
      <p:cxnSp>
        <p:nvCxnSpPr>
          <p:cNvPr id="55" name="Straight Arrow Connector 54"/>
          <p:cNvCxnSpPr/>
          <p:nvPr/>
        </p:nvCxnSpPr>
        <p:spPr>
          <a:xfrm>
            <a:off x="2677589" y="2290927"/>
            <a:ext cx="0" cy="644941"/>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778973" y="2307382"/>
            <a:ext cx="1351653" cy="492443"/>
          </a:xfrm>
          <a:prstGeom prst="rect">
            <a:avLst/>
          </a:prstGeom>
          <a:noFill/>
        </p:spPr>
        <p:txBody>
          <a:bodyPr wrap="none" rtlCol="0">
            <a:spAutoFit/>
          </a:bodyPr>
          <a:lstStyle/>
          <a:p>
            <a:pPr algn="r"/>
            <a:r>
              <a:rPr lang="en-US" sz="2600" dirty="0" smtClean="0">
                <a:latin typeface="Inconsolata Medium" charset="0"/>
                <a:ea typeface="Inconsolata Medium" charset="0"/>
                <a:cs typeface="Inconsolata Medium" charset="0"/>
              </a:rPr>
              <a:t>Predict</a:t>
            </a:r>
            <a:endParaRPr lang="en-US" sz="2600" dirty="0">
              <a:latin typeface="Inconsolata Medium" charset="0"/>
              <a:ea typeface="Inconsolata Medium" charset="0"/>
              <a:cs typeface="Inconsolata Medium" charset="0"/>
            </a:endParaRPr>
          </a:p>
        </p:txBody>
      </p:sp>
      <p:cxnSp>
        <p:nvCxnSpPr>
          <p:cNvPr id="59" name="Straight Arrow Connector 58"/>
          <p:cNvCxnSpPr/>
          <p:nvPr/>
        </p:nvCxnSpPr>
        <p:spPr>
          <a:xfrm flipH="1">
            <a:off x="9421732" y="1967456"/>
            <a:ext cx="868162" cy="886656"/>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itle 1"/>
          <p:cNvSpPr>
            <a:spLocks noGrp="1"/>
          </p:cNvSpPr>
          <p:nvPr>
            <p:ph type="title"/>
          </p:nvPr>
        </p:nvSpPr>
        <p:spPr>
          <a:xfrm>
            <a:off x="445538" y="-13145"/>
            <a:ext cx="11746462" cy="1325563"/>
          </a:xfrm>
        </p:spPr>
        <p:txBody>
          <a:bodyPr>
            <a:normAutofit/>
          </a:bodyPr>
          <a:lstStyle/>
          <a:p>
            <a:r>
              <a:rPr lang="en-US" sz="4000" dirty="0" smtClean="0"/>
              <a:t>Clipper Implementation</a:t>
            </a:r>
            <a:endParaRPr lang="en-US" sz="4000" dirty="0"/>
          </a:p>
        </p:txBody>
      </p:sp>
      <p:grpSp>
        <p:nvGrpSpPr>
          <p:cNvPr id="69" name="Group 68"/>
          <p:cNvGrpSpPr/>
          <p:nvPr/>
        </p:nvGrpSpPr>
        <p:grpSpPr>
          <a:xfrm>
            <a:off x="8102525" y="191929"/>
            <a:ext cx="3453098" cy="1861258"/>
            <a:chOff x="8208275" y="5091980"/>
            <a:chExt cx="3453098" cy="1861258"/>
          </a:xfrm>
        </p:grpSpPr>
        <p:grpSp>
          <p:nvGrpSpPr>
            <p:cNvPr id="45" name="Group 44"/>
            <p:cNvGrpSpPr/>
            <p:nvPr/>
          </p:nvGrpSpPr>
          <p:grpSpPr>
            <a:xfrm>
              <a:off x="9700319" y="5091980"/>
              <a:ext cx="1961054" cy="1861258"/>
              <a:chOff x="9006193" y="4152177"/>
              <a:chExt cx="2878595" cy="2878595"/>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6193" y="4152177"/>
                <a:ext cx="2878595" cy="2878595"/>
              </a:xfrm>
              <a:prstGeom prst="rect">
                <a:avLst/>
              </a:prstGeom>
            </p:spPr>
          </p:pic>
          <p:grpSp>
            <p:nvGrpSpPr>
              <p:cNvPr id="42" name="Group 41"/>
              <p:cNvGrpSpPr/>
              <p:nvPr/>
            </p:nvGrpSpPr>
            <p:grpSpPr>
              <a:xfrm>
                <a:off x="9415688" y="4593974"/>
                <a:ext cx="2042887" cy="1121023"/>
                <a:chOff x="2290860" y="5188205"/>
                <a:chExt cx="4999652" cy="1669884"/>
              </a:xfrm>
              <a:solidFill>
                <a:schemeClr val="accent6">
                  <a:lumMod val="60000"/>
                  <a:lumOff val="40000"/>
                </a:schemeClr>
              </a:solidFill>
            </p:grpSpPr>
            <p:sp>
              <p:nvSpPr>
                <p:cNvPr id="43" name="Rounded Rectangle 42"/>
                <p:cNvSpPr/>
                <p:nvPr/>
              </p:nvSpPr>
              <p:spPr>
                <a:xfrm>
                  <a:off x="2290860" y="5188205"/>
                  <a:ext cx="4999652" cy="166988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005959" y="5280553"/>
                  <a:ext cx="3805322" cy="1489020"/>
                </a:xfrm>
                <a:prstGeom prst="rect">
                  <a:avLst/>
                </a:prstGeom>
                <a:noFill/>
              </p:spPr>
              <p:txBody>
                <a:bodyPr wrap="square" rtlCol="0">
                  <a:spAutoFit/>
                </a:bodyPr>
                <a:lstStyle/>
                <a:p>
                  <a:pPr algn="ctr"/>
                  <a:r>
                    <a:rPr lang="en-US" dirty="0" smtClean="0">
                      <a:latin typeface="Inconsolata Medium" charset="0"/>
                      <a:ea typeface="Inconsolata Medium" charset="0"/>
                      <a:cs typeface="Inconsolata Medium" charset="0"/>
                    </a:rPr>
                    <a:t>clipper</a:t>
                  </a:r>
                </a:p>
                <a:p>
                  <a:pPr algn="ctr"/>
                  <a:r>
                    <a:rPr lang="en-US" dirty="0" smtClean="0">
                      <a:latin typeface="Inconsolata Medium" charset="0"/>
                      <a:ea typeface="Inconsolata Medium" charset="0"/>
                      <a:cs typeface="Inconsolata Medium" charset="0"/>
                    </a:rPr>
                    <a:t>admin</a:t>
                  </a:r>
                </a:p>
              </p:txBody>
            </p:sp>
          </p:grpSp>
        </p:grpSp>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8275" y="5995852"/>
              <a:ext cx="1559076" cy="828794"/>
            </a:xfrm>
            <a:prstGeom prst="rect">
              <a:avLst/>
            </a:prstGeom>
          </p:spPr>
        </p:pic>
      </p:grpSp>
      <p:grpSp>
        <p:nvGrpSpPr>
          <p:cNvPr id="2" name="Group 1"/>
          <p:cNvGrpSpPr/>
          <p:nvPr/>
        </p:nvGrpSpPr>
        <p:grpSpPr>
          <a:xfrm>
            <a:off x="5933231" y="5279460"/>
            <a:ext cx="3054678" cy="1101801"/>
            <a:chOff x="6879559" y="968526"/>
            <a:chExt cx="3054678" cy="1101801"/>
          </a:xfrm>
        </p:grpSpPr>
        <p:grpSp>
          <p:nvGrpSpPr>
            <p:cNvPr id="41" name="Group 40"/>
            <p:cNvGrpSpPr/>
            <p:nvPr/>
          </p:nvGrpSpPr>
          <p:grpSpPr>
            <a:xfrm>
              <a:off x="6924087" y="1031116"/>
              <a:ext cx="3010150" cy="1039211"/>
              <a:chOff x="2229823" y="1726138"/>
              <a:chExt cx="4423633" cy="1164438"/>
            </a:xfrm>
          </p:grpSpPr>
          <p:sp>
            <p:nvSpPr>
              <p:cNvPr id="56" name="Rounded Rectangle 55"/>
              <p:cNvSpPr/>
              <p:nvPr/>
            </p:nvSpPr>
            <p:spPr>
              <a:xfrm>
                <a:off x="2229823" y="1726138"/>
                <a:ext cx="4079874" cy="1164438"/>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848132" y="1768999"/>
                <a:ext cx="3805324" cy="1000107"/>
              </a:xfrm>
              <a:prstGeom prst="rect">
                <a:avLst/>
              </a:prstGeom>
              <a:noFill/>
            </p:spPr>
            <p:txBody>
              <a:bodyPr wrap="square" rtlCol="0">
                <a:spAutoFit/>
              </a:bodyPr>
              <a:lstStyle/>
              <a:p>
                <a:pPr algn="ctr"/>
                <a:r>
                  <a:rPr lang="en-US" sz="2600" dirty="0" smtClean="0">
                    <a:solidFill>
                      <a:schemeClr val="bg1"/>
                    </a:solidFill>
                    <a:latin typeface="Inconsolata Medium" charset="0"/>
                    <a:ea typeface="Inconsolata Medium" charset="0"/>
                    <a:cs typeface="Inconsolata Medium" charset="0"/>
                  </a:rPr>
                  <a:t>Prometheus</a:t>
                </a:r>
              </a:p>
              <a:p>
                <a:pPr algn="ctr"/>
                <a:r>
                  <a:rPr lang="en-US" sz="2600" dirty="0" smtClean="0">
                    <a:solidFill>
                      <a:schemeClr val="bg1"/>
                    </a:solidFill>
                    <a:latin typeface="Inconsolata Medium" charset="0"/>
                    <a:ea typeface="Inconsolata Medium" charset="0"/>
                    <a:cs typeface="Inconsolata Medium" charset="0"/>
                  </a:rPr>
                  <a:t>Monitoring</a:t>
                </a:r>
                <a:endParaRPr lang="en-US" sz="2600" dirty="0">
                  <a:solidFill>
                    <a:schemeClr val="bg1"/>
                  </a:solidFill>
                  <a:latin typeface="Inconsolata Medium" charset="0"/>
                  <a:ea typeface="Inconsolata Medium" charset="0"/>
                  <a:cs typeface="Inconsolata Medium" charset="0"/>
                </a:endParaRPr>
              </a:p>
            </p:txBody>
          </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559" y="968526"/>
              <a:ext cx="878546" cy="783814"/>
            </a:xfrm>
            <a:prstGeom prst="rect">
              <a:avLst/>
            </a:prstGeom>
          </p:spPr>
        </p:pic>
      </p:grpSp>
      <p:cxnSp>
        <p:nvCxnSpPr>
          <p:cNvPr id="63" name="Straight Arrow Connector 62"/>
          <p:cNvCxnSpPr/>
          <p:nvPr/>
        </p:nvCxnSpPr>
        <p:spPr>
          <a:xfrm>
            <a:off x="5723739" y="4344987"/>
            <a:ext cx="1302094" cy="919422"/>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60" idx="1"/>
          </p:cNvCxnSpPr>
          <p:nvPr/>
        </p:nvCxnSpPr>
        <p:spPr>
          <a:xfrm>
            <a:off x="5386010" y="5671367"/>
            <a:ext cx="547221" cy="0"/>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4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up)">
                                      <p:cBhvr>
                                        <p:cTn id="8" dur="500"/>
                                        <p:tgtEl>
                                          <p:spTgt spid="48"/>
                                        </p:tgtEl>
                                      </p:cBhvr>
                                    </p:animEffect>
                                  </p:childTnLst>
                                </p:cTn>
                              </p:par>
                              <p:par>
                                <p:cTn id="9" presetID="12" presetClass="entr" presetSubtype="4"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ppt_y</p:attrName>
                                        </p:attrNameLst>
                                      </p:cBhvr>
                                      <p:tavLst>
                                        <p:tav tm="0">
                                          <p:val>
                                            <p:strVal val="#ppt_y+#ppt_h*1.125000"/>
                                          </p:val>
                                        </p:tav>
                                        <p:tav tm="100000">
                                          <p:val>
                                            <p:strVal val="#ppt_y"/>
                                          </p:val>
                                        </p:tav>
                                      </p:tavLst>
                                    </p:anim>
                                    <p:animEffect transition="in" filter="wipe(up)">
                                      <p:cBhvr>
                                        <p:cTn id="12" dur="500"/>
                                        <p:tgtEl>
                                          <p:spTgt spid="49"/>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par>
                                <p:cTn id="17" presetID="2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p:tgtEl>
                                          <p:spTgt spid="16"/>
                                        </p:tgtEl>
                                        <p:attrNameLst>
                                          <p:attrName>ppt_y</p:attrName>
                                        </p:attrNameLst>
                                      </p:cBhvr>
                                      <p:tavLst>
                                        <p:tav tm="0">
                                          <p:val>
                                            <p:strVal val="#ppt_y+#ppt_h*1.125000"/>
                                          </p:val>
                                        </p:tav>
                                        <p:tav tm="100000">
                                          <p:val>
                                            <p:strVal val="#ppt_y"/>
                                          </p:val>
                                        </p:tav>
                                      </p:tavLst>
                                    </p:anim>
                                    <p:animEffect transition="in" filter="wipe(up)">
                                      <p:cBhvr>
                                        <p:cTn id="25" dur="500"/>
                                        <p:tgtEl>
                                          <p:spTgt spid="16"/>
                                        </p:tgtEl>
                                      </p:cBhvr>
                                    </p:animEffect>
                                  </p:childTnLst>
                                </p:cTn>
                              </p:par>
                              <p:par>
                                <p:cTn id="26" presetID="1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p:tgtEl>
                                          <p:spTgt spid="3"/>
                                        </p:tgtEl>
                                        <p:attrNameLst>
                                          <p:attrName>ppt_y</p:attrName>
                                        </p:attrNameLst>
                                      </p:cBhvr>
                                      <p:tavLst>
                                        <p:tav tm="0">
                                          <p:val>
                                            <p:strVal val="#ppt_y+#ppt_h*1.125000"/>
                                          </p:val>
                                        </p:tav>
                                        <p:tav tm="100000">
                                          <p:val>
                                            <p:strVal val="#ppt_y"/>
                                          </p:val>
                                        </p:tav>
                                      </p:tavLst>
                                    </p:anim>
                                    <p:animEffect transition="in" filter="wipe(up)">
                                      <p:cBhvr>
                                        <p:cTn id="29" dur="500"/>
                                        <p:tgtEl>
                                          <p:spTgt spid="3"/>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500"/>
                                        <p:tgtEl>
                                          <p:spTgt spid="31"/>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down)">
                                      <p:cBhvr>
                                        <p:cTn id="41" dur="500"/>
                                        <p:tgtEl>
                                          <p:spTgt spid="69"/>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up)">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up)">
                                      <p:cBhvr>
                                        <p:cTn id="51" dur="500"/>
                                        <p:tgtEl>
                                          <p:spTgt spid="2"/>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down)">
                                      <p:cBhvr>
                                        <p:cTn id="55" dur="500"/>
                                        <p:tgtEl>
                                          <p:spTgt spid="63"/>
                                        </p:tgtEl>
                                      </p:cBhvr>
                                    </p:animEffect>
                                  </p:childTnLst>
                                </p:cTn>
                              </p:par>
                              <p:par>
                                <p:cTn id="56" presetID="22" presetClass="entr" presetSubtype="2" fill="hold"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right)">
                                      <p:cBhvr>
                                        <p:cTn id="58" dur="500"/>
                                        <p:tgtEl>
                                          <p:spTgt spid="70"/>
                                        </p:tgtEl>
                                      </p:cBhvr>
                                    </p:animEffect>
                                  </p:childTnLst>
                                </p:cTn>
                              </p:par>
                              <p:par>
                                <p:cTn id="59" presetID="22" presetClass="entr" presetSubtype="2"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right)">
                                      <p:cBhvr>
                                        <p:cTn id="6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p:cNvSpPr/>
          <p:nvPr/>
        </p:nvSpPr>
        <p:spPr>
          <a:xfrm>
            <a:off x="93563" y="1499089"/>
            <a:ext cx="11893650" cy="5020732"/>
          </a:xfrm>
          <a:prstGeom prst="roundRect">
            <a:avLst/>
          </a:prstGeom>
          <a:noFill/>
          <a:ln w="63500">
            <a:solidFill>
              <a:srgbClr val="215AE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413793" y="4856525"/>
            <a:ext cx="1542404" cy="1379468"/>
            <a:chOff x="1528538" y="3997077"/>
            <a:chExt cx="1766328" cy="1543280"/>
          </a:xfrm>
        </p:grpSpPr>
        <p:grpSp>
          <p:nvGrpSpPr>
            <p:cNvPr id="83" name="Group 82"/>
            <p:cNvGrpSpPr/>
            <p:nvPr/>
          </p:nvGrpSpPr>
          <p:grpSpPr>
            <a:xfrm>
              <a:off x="1528538" y="4044171"/>
              <a:ext cx="1766328" cy="1496186"/>
              <a:chOff x="7068754" y="4612178"/>
              <a:chExt cx="1742102" cy="968879"/>
            </a:xfrm>
          </p:grpSpPr>
          <p:sp>
            <p:nvSpPr>
              <p:cNvPr id="85" name="Rounded Rectangle 84"/>
              <p:cNvSpPr/>
              <p:nvPr/>
            </p:nvSpPr>
            <p:spPr>
              <a:xfrm>
                <a:off x="7068754" y="4612178"/>
                <a:ext cx="1742102" cy="968879"/>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669336" y="4628266"/>
                <a:ext cx="958742" cy="279028"/>
              </a:xfrm>
              <a:prstGeom prst="rect">
                <a:avLst/>
              </a:prstGeom>
              <a:noFill/>
            </p:spPr>
            <p:txBody>
              <a:bodyPr wrap="square" rtlCol="0">
                <a:spAutoFit/>
              </a:bodyPr>
              <a:lstStyle/>
              <a:p>
                <a:pPr algn="ctr"/>
                <a:r>
                  <a:rPr lang="en-US" sz="2200" smtClean="0">
                    <a:solidFill>
                      <a:schemeClr val="bg1"/>
                    </a:solidFill>
                    <a:latin typeface="Inconsolata Medium" charset="0"/>
                    <a:ea typeface="Inconsolata Medium" charset="0"/>
                    <a:cs typeface="Inconsolata Medium" charset="0"/>
                  </a:rPr>
                  <a:t>MC</a:t>
                </a:r>
                <a:endParaRPr lang="en-US" sz="2200" dirty="0">
                  <a:solidFill>
                    <a:schemeClr val="bg1"/>
                  </a:solidFill>
                  <a:latin typeface="Inconsolata Medium" charset="0"/>
                  <a:ea typeface="Inconsolata Medium" charset="0"/>
                  <a:cs typeface="Inconsolata Medium" charset="0"/>
                </a:endParaRPr>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712" y="3997077"/>
              <a:ext cx="644230" cy="574764"/>
            </a:xfrm>
            <a:prstGeom prst="rect">
              <a:avLst/>
            </a:prstGeom>
          </p:spPr>
        </p:pic>
      </p:grpSp>
      <p:grpSp>
        <p:nvGrpSpPr>
          <p:cNvPr id="59" name="Group 58"/>
          <p:cNvGrpSpPr/>
          <p:nvPr/>
        </p:nvGrpSpPr>
        <p:grpSpPr>
          <a:xfrm>
            <a:off x="1025935" y="1898548"/>
            <a:ext cx="4834466" cy="1041400"/>
            <a:chOff x="338667" y="2274034"/>
            <a:chExt cx="2827866" cy="1041400"/>
          </a:xfrm>
        </p:grpSpPr>
        <p:sp>
          <p:nvSpPr>
            <p:cNvPr id="51" name="Cube 50"/>
            <p:cNvSpPr/>
            <p:nvPr/>
          </p:nvSpPr>
          <p:spPr>
            <a:xfrm>
              <a:off x="338667" y="2274034"/>
              <a:ext cx="2827866" cy="1041400"/>
            </a:xfrm>
            <a:prstGeom prst="cub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p:cNvSpPr txBox="1"/>
            <p:nvPr/>
          </p:nvSpPr>
          <p:spPr>
            <a:xfrm>
              <a:off x="999067" y="2621598"/>
              <a:ext cx="1507066" cy="584775"/>
            </a:xfrm>
            <a:prstGeom prst="rect">
              <a:avLst/>
            </a:prstGeom>
            <a:noFill/>
          </p:spPr>
          <p:txBody>
            <a:bodyPr wrap="square" rtlCol="0">
              <a:spAutoFit/>
            </a:bodyPr>
            <a:lstStyle/>
            <a:p>
              <a:pPr algn="ctr"/>
              <a:r>
                <a:rPr lang="en-US" sz="3200" dirty="0" smtClean="0">
                  <a:latin typeface="Inconsolata Medium" charset="0"/>
                  <a:ea typeface="Inconsolata Medium" charset="0"/>
                  <a:cs typeface="Inconsolata Medium" charset="0"/>
                </a:rPr>
                <a:t>Web Server</a:t>
              </a:r>
              <a:endParaRPr lang="en-US" sz="3200" dirty="0">
                <a:latin typeface="Inconsolata Medium" charset="0"/>
                <a:ea typeface="Inconsolata Medium" charset="0"/>
                <a:cs typeface="Inconsolata Medium" charset="0"/>
              </a:endParaRPr>
            </a:p>
          </p:txBody>
        </p:sp>
      </p:grpSp>
      <p:grpSp>
        <p:nvGrpSpPr>
          <p:cNvPr id="75" name="Group 74"/>
          <p:cNvGrpSpPr/>
          <p:nvPr/>
        </p:nvGrpSpPr>
        <p:grpSpPr>
          <a:xfrm>
            <a:off x="4334301" y="4622098"/>
            <a:ext cx="1526100" cy="1735840"/>
            <a:chOff x="200662" y="4086619"/>
            <a:chExt cx="1289471" cy="1440369"/>
          </a:xfrm>
        </p:grpSpPr>
        <p:sp>
          <p:nvSpPr>
            <p:cNvPr id="65" name="Can 64"/>
            <p:cNvSpPr/>
            <p:nvPr/>
          </p:nvSpPr>
          <p:spPr>
            <a:xfrm>
              <a:off x="200662" y="4086619"/>
              <a:ext cx="1227667" cy="1440369"/>
            </a:xfrm>
            <a:prstGeom prst="can">
              <a:avLst/>
            </a:prstGeom>
            <a:solidFill>
              <a:srgbClr val="0095A4">
                <a:alpha val="5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00662" y="4637815"/>
              <a:ext cx="1289471" cy="400110"/>
            </a:xfrm>
            <a:prstGeom prst="rect">
              <a:avLst/>
            </a:prstGeom>
            <a:noFill/>
          </p:spPr>
          <p:txBody>
            <a:bodyPr wrap="square" rtlCol="0">
              <a:spAutoFit/>
            </a:bodyPr>
            <a:lstStyle/>
            <a:p>
              <a:pPr algn="ctr"/>
              <a:r>
                <a:rPr lang="en-US" sz="2000" dirty="0" smtClean="0">
                  <a:latin typeface="Inconsolata Medium" charset="0"/>
                  <a:ea typeface="Inconsolata Medium" charset="0"/>
                  <a:cs typeface="Inconsolata Medium" charset="0"/>
                </a:rPr>
                <a:t>Database</a:t>
              </a:r>
              <a:endParaRPr lang="en-US" sz="2000" dirty="0">
                <a:latin typeface="Inconsolata Medium" charset="0"/>
                <a:ea typeface="Inconsolata Medium" charset="0"/>
                <a:cs typeface="Inconsolata Medium" charset="0"/>
              </a:endParaRPr>
            </a:p>
          </p:txBody>
        </p:sp>
      </p:grpSp>
      <p:grpSp>
        <p:nvGrpSpPr>
          <p:cNvPr id="76" name="Group 75"/>
          <p:cNvGrpSpPr/>
          <p:nvPr/>
        </p:nvGrpSpPr>
        <p:grpSpPr>
          <a:xfrm>
            <a:off x="4162004" y="3770649"/>
            <a:ext cx="1634066" cy="477810"/>
            <a:chOff x="338667" y="3385184"/>
            <a:chExt cx="1634066" cy="477810"/>
          </a:xfrm>
        </p:grpSpPr>
        <p:sp>
          <p:nvSpPr>
            <p:cNvPr id="73" name="Rounded Rectangle 72"/>
            <p:cNvSpPr/>
            <p:nvPr/>
          </p:nvSpPr>
          <p:spPr>
            <a:xfrm>
              <a:off x="338667" y="3385184"/>
              <a:ext cx="1634066" cy="47781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402167" y="3385184"/>
              <a:ext cx="1507066" cy="400110"/>
            </a:xfrm>
            <a:prstGeom prst="rect">
              <a:avLst/>
            </a:prstGeom>
            <a:noFill/>
          </p:spPr>
          <p:txBody>
            <a:bodyPr wrap="square" rtlCol="0">
              <a:spAutoFit/>
            </a:bodyPr>
            <a:lstStyle/>
            <a:p>
              <a:pPr algn="ctr"/>
              <a:r>
                <a:rPr lang="en-US" sz="2000" dirty="0" smtClean="0">
                  <a:latin typeface="Inconsolata Medium" charset="0"/>
                  <a:ea typeface="Inconsolata Medium" charset="0"/>
                  <a:cs typeface="Inconsolata Medium" charset="0"/>
                </a:rPr>
                <a:t>Cache</a:t>
              </a:r>
              <a:endParaRPr lang="en-US" sz="2000" dirty="0">
                <a:latin typeface="Inconsolata Medium" charset="0"/>
                <a:ea typeface="Inconsolata Medium" charset="0"/>
                <a:cs typeface="Inconsolata Medium" charset="0"/>
              </a:endParaRPr>
            </a:p>
          </p:txBody>
        </p:sp>
      </p:grpSp>
      <p:cxnSp>
        <p:nvCxnSpPr>
          <p:cNvPr id="88" name="Straight Arrow Connector 87"/>
          <p:cNvCxnSpPr>
            <a:endCxn id="73" idx="0"/>
          </p:cNvCxnSpPr>
          <p:nvPr/>
        </p:nvCxnSpPr>
        <p:spPr>
          <a:xfrm>
            <a:off x="4731393" y="2953850"/>
            <a:ext cx="247644" cy="816799"/>
          </a:xfrm>
          <a:prstGeom prst="straightConnector1">
            <a:avLst/>
          </a:prstGeom>
          <a:ln w="603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73" idx="2"/>
            <a:endCxn id="65" idx="0"/>
          </p:cNvCxnSpPr>
          <p:nvPr/>
        </p:nvCxnSpPr>
        <p:spPr>
          <a:xfrm>
            <a:off x="4979037" y="4248459"/>
            <a:ext cx="81741" cy="736878"/>
          </a:xfrm>
          <a:prstGeom prst="straightConnector1">
            <a:avLst/>
          </a:prstGeom>
          <a:ln w="603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2405789" y="2971087"/>
            <a:ext cx="174040" cy="635046"/>
          </a:xfrm>
          <a:prstGeom prst="straightConnector1">
            <a:avLst/>
          </a:prstGeom>
          <a:ln w="603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 name="Title 1"/>
          <p:cNvSpPr>
            <a:spLocks noGrp="1"/>
          </p:cNvSpPr>
          <p:nvPr>
            <p:ph type="title"/>
          </p:nvPr>
        </p:nvSpPr>
        <p:spPr>
          <a:xfrm>
            <a:off x="264167" y="-30147"/>
            <a:ext cx="11266351" cy="1325563"/>
          </a:xfrm>
        </p:spPr>
        <p:txBody>
          <a:bodyPr>
            <a:normAutofit/>
          </a:bodyPr>
          <a:lstStyle/>
          <a:p>
            <a:r>
              <a:rPr lang="en-US" sz="4000" i="1" dirty="0" smtClean="0">
                <a:solidFill>
                  <a:schemeClr val="accent1">
                    <a:lumMod val="50000"/>
                  </a:schemeClr>
                </a:solidFill>
              </a:rPr>
              <a:t>Run on Kubernetes alongside other applications</a:t>
            </a:r>
            <a:endParaRPr lang="en-US" sz="4000" i="1" dirty="0">
              <a:solidFill>
                <a:schemeClr val="accent1">
                  <a:lumMod val="50000"/>
                </a:schemeClr>
              </a:solidFill>
            </a:endParaRPr>
          </a:p>
        </p:txBody>
      </p:sp>
      <p:grpSp>
        <p:nvGrpSpPr>
          <p:cNvPr id="78" name="Group 77"/>
          <p:cNvGrpSpPr/>
          <p:nvPr/>
        </p:nvGrpSpPr>
        <p:grpSpPr>
          <a:xfrm>
            <a:off x="739497" y="3620628"/>
            <a:ext cx="3173494" cy="904836"/>
            <a:chOff x="2229823" y="1726138"/>
            <a:chExt cx="4999652" cy="1350778"/>
          </a:xfrm>
        </p:grpSpPr>
        <p:sp>
          <p:nvSpPr>
            <p:cNvPr id="79" name="Rounded Rectangle 78"/>
            <p:cNvSpPr/>
            <p:nvPr/>
          </p:nvSpPr>
          <p:spPr>
            <a:xfrm>
              <a:off x="2229823" y="1726138"/>
              <a:ext cx="4999652" cy="1350778"/>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2707568" y="2031454"/>
              <a:ext cx="4074466" cy="689193"/>
            </a:xfrm>
            <a:prstGeom prst="rect">
              <a:avLst/>
            </a:prstGeom>
            <a:noFill/>
          </p:spPr>
          <p:txBody>
            <a:bodyPr wrap="square" rtlCol="0">
              <a:spAutoFit/>
            </a:bodyPr>
            <a:lstStyle/>
            <a:p>
              <a:pPr algn="ctr"/>
              <a:r>
                <a:rPr lang="en-US" sz="2400" dirty="0" smtClean="0">
                  <a:solidFill>
                    <a:schemeClr val="bg1"/>
                  </a:solidFill>
                  <a:latin typeface="Inconsolata Medium" charset="0"/>
                  <a:ea typeface="Inconsolata Medium" charset="0"/>
                  <a:cs typeface="Inconsolata Medium" charset="0"/>
                </a:rPr>
                <a:t>Clipper</a:t>
              </a:r>
            </a:p>
          </p:txBody>
        </p:sp>
      </p:grpSp>
      <p:cxnSp>
        <p:nvCxnSpPr>
          <p:cNvPr id="81" name="Straight Arrow Connector 80"/>
          <p:cNvCxnSpPr/>
          <p:nvPr/>
        </p:nvCxnSpPr>
        <p:spPr>
          <a:xfrm flipH="1">
            <a:off x="2265096" y="4450175"/>
            <a:ext cx="17427" cy="525366"/>
          </a:xfrm>
          <a:prstGeom prst="straightConnector1">
            <a:avLst/>
          </a:prstGeom>
          <a:ln w="666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97" y="3585939"/>
            <a:ext cx="691183" cy="616654"/>
          </a:xfrm>
          <a:prstGeom prst="rect">
            <a:avLst/>
          </a:prstGeom>
        </p:spPr>
      </p:pic>
      <p:grpSp>
        <p:nvGrpSpPr>
          <p:cNvPr id="138" name="Group 137"/>
          <p:cNvGrpSpPr/>
          <p:nvPr/>
        </p:nvGrpSpPr>
        <p:grpSpPr>
          <a:xfrm>
            <a:off x="1591119" y="5483226"/>
            <a:ext cx="1056160" cy="610977"/>
            <a:chOff x="7989565" y="2206064"/>
            <a:chExt cx="2649647" cy="1532793"/>
          </a:xfrm>
        </p:grpSpPr>
        <p:grpSp>
          <p:nvGrpSpPr>
            <p:cNvPr id="139" name="Group 138"/>
            <p:cNvGrpSpPr/>
            <p:nvPr/>
          </p:nvGrpSpPr>
          <p:grpSpPr>
            <a:xfrm>
              <a:off x="7989565" y="2206064"/>
              <a:ext cx="2649647" cy="1532793"/>
              <a:chOff x="4437802" y="2295143"/>
              <a:chExt cx="2565113" cy="1483893"/>
            </a:xfrm>
          </p:grpSpPr>
          <p:cxnSp>
            <p:nvCxnSpPr>
              <p:cNvPr id="141" name="Straight Arrow Connector 140"/>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2" name="Straight Arrow Connector 141"/>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3" name="Straight Arrow Connector 142"/>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4" name="Straight Arrow Connector 143"/>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5" name="Straight Arrow Connector 144"/>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46" name="Straight Arrow Connector 145"/>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147" name="Oval 146"/>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148" name="Group 147"/>
              <p:cNvGrpSpPr/>
              <p:nvPr/>
            </p:nvGrpSpPr>
            <p:grpSpPr>
              <a:xfrm>
                <a:off x="4437802" y="2295143"/>
                <a:ext cx="170773" cy="1483893"/>
                <a:chOff x="4461603" y="726948"/>
                <a:chExt cx="228600" cy="1986366"/>
              </a:xfrm>
            </p:grpSpPr>
            <p:sp>
              <p:nvSpPr>
                <p:cNvPr id="149" name="Oval 14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50" name="Oval 14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51" name="Oval 15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52" name="Oval 15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53" name="Oval 15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pic>
          <p:nvPicPr>
            <p:cNvPr id="140" name="Picture 1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21090" y="2637032"/>
              <a:ext cx="1102291" cy="586325"/>
            </a:xfrm>
            <a:prstGeom prst="rect">
              <a:avLst/>
            </a:prstGeom>
          </p:spPr>
        </p:pic>
      </p:grpSp>
      <p:pic>
        <p:nvPicPr>
          <p:cNvPr id="4" name="Picture 3"/>
          <p:cNvPicPr>
            <a:picLocks noChangeAspect="1"/>
          </p:cNvPicPr>
          <p:nvPr/>
        </p:nvPicPr>
        <p:blipFill>
          <a:blip r:embed="rId5"/>
          <a:stretch>
            <a:fillRect/>
          </a:stretch>
        </p:blipFill>
        <p:spPr>
          <a:xfrm>
            <a:off x="10165030" y="1409216"/>
            <a:ext cx="1822183" cy="1561871"/>
          </a:xfrm>
          <a:prstGeom prst="rect">
            <a:avLst/>
          </a:prstGeom>
        </p:spPr>
      </p:pic>
      <p:grpSp>
        <p:nvGrpSpPr>
          <p:cNvPr id="6" name="Group 5"/>
          <p:cNvGrpSpPr/>
          <p:nvPr/>
        </p:nvGrpSpPr>
        <p:grpSpPr>
          <a:xfrm>
            <a:off x="6305044" y="2499882"/>
            <a:ext cx="2267456" cy="1325267"/>
            <a:chOff x="8048788" y="3894270"/>
            <a:chExt cx="2730979" cy="1325267"/>
          </a:xfrm>
        </p:grpSpPr>
        <p:grpSp>
          <p:nvGrpSpPr>
            <p:cNvPr id="90" name="Group 89"/>
            <p:cNvGrpSpPr/>
            <p:nvPr/>
          </p:nvGrpSpPr>
          <p:grpSpPr>
            <a:xfrm>
              <a:off x="8048788" y="3894270"/>
              <a:ext cx="2730979" cy="1325267"/>
              <a:chOff x="338666" y="3385184"/>
              <a:chExt cx="3888281" cy="1033359"/>
            </a:xfrm>
          </p:grpSpPr>
          <p:sp>
            <p:nvSpPr>
              <p:cNvPr id="91" name="Rounded Rectangle 90"/>
              <p:cNvSpPr/>
              <p:nvPr/>
            </p:nvSpPr>
            <p:spPr>
              <a:xfrm>
                <a:off x="338666" y="3385184"/>
                <a:ext cx="3888281" cy="1033359"/>
              </a:xfrm>
              <a:prstGeom prst="roundRect">
                <a:avLst/>
              </a:prstGeom>
              <a:solidFill>
                <a:schemeClr val="tx2">
                  <a:lumMod val="40000"/>
                  <a:lumOff val="6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1285898" y="3399870"/>
                <a:ext cx="2941049" cy="551965"/>
              </a:xfrm>
              <a:prstGeom prst="rect">
                <a:avLst/>
              </a:prstGeom>
              <a:noFill/>
            </p:spPr>
            <p:txBody>
              <a:bodyPr wrap="square" rtlCol="0">
                <a:spAutoFit/>
              </a:bodyPr>
              <a:lstStyle/>
              <a:p>
                <a:pPr algn="ctr"/>
                <a:r>
                  <a:rPr lang="en-US" sz="2000" dirty="0" smtClean="0">
                    <a:latin typeface="Inconsolata Medium" charset="0"/>
                    <a:ea typeface="Inconsolata Medium" charset="0"/>
                    <a:cs typeface="Inconsolata Medium" charset="0"/>
                  </a:rPr>
                  <a:t>Other applications</a:t>
                </a:r>
                <a:endParaRPr lang="en-US" sz="2000" dirty="0">
                  <a:latin typeface="Inconsolata Medium" charset="0"/>
                  <a:ea typeface="Inconsolata Medium" charset="0"/>
                  <a:cs typeface="Inconsolata Medium" charset="0"/>
                </a:endParaRPr>
              </a:p>
            </p:txBody>
          </p:sp>
        </p:gr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598" y="3913100"/>
              <a:ext cx="691183" cy="616654"/>
            </a:xfrm>
            <a:prstGeom prst="rect">
              <a:avLst/>
            </a:prstGeom>
          </p:spPr>
        </p:pic>
      </p:grpSp>
      <p:grpSp>
        <p:nvGrpSpPr>
          <p:cNvPr id="99" name="Group 98"/>
          <p:cNvGrpSpPr/>
          <p:nvPr/>
        </p:nvGrpSpPr>
        <p:grpSpPr>
          <a:xfrm>
            <a:off x="7138235" y="5229398"/>
            <a:ext cx="4177465" cy="1006595"/>
            <a:chOff x="8048788" y="3894269"/>
            <a:chExt cx="4177465" cy="1006595"/>
          </a:xfrm>
        </p:grpSpPr>
        <p:grpSp>
          <p:nvGrpSpPr>
            <p:cNvPr id="100" name="Group 99"/>
            <p:cNvGrpSpPr/>
            <p:nvPr/>
          </p:nvGrpSpPr>
          <p:grpSpPr>
            <a:xfrm>
              <a:off x="8048788" y="3894269"/>
              <a:ext cx="4177465" cy="1006595"/>
              <a:chOff x="338666" y="3385184"/>
              <a:chExt cx="5947742" cy="784879"/>
            </a:xfrm>
          </p:grpSpPr>
          <p:sp>
            <p:nvSpPr>
              <p:cNvPr id="102" name="Rounded Rectangle 101"/>
              <p:cNvSpPr/>
              <p:nvPr/>
            </p:nvSpPr>
            <p:spPr>
              <a:xfrm>
                <a:off x="338666" y="3385184"/>
                <a:ext cx="5947742" cy="784879"/>
              </a:xfrm>
              <a:prstGeom prst="roundRect">
                <a:avLst/>
              </a:prstGeom>
              <a:solidFill>
                <a:schemeClr val="tx2">
                  <a:lumMod val="40000"/>
                  <a:lumOff val="6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1544348" y="3399870"/>
                <a:ext cx="2682599" cy="453962"/>
              </a:xfrm>
              <a:prstGeom prst="rect">
                <a:avLst/>
              </a:prstGeom>
              <a:noFill/>
            </p:spPr>
            <p:txBody>
              <a:bodyPr wrap="square" rtlCol="0">
                <a:spAutoFit/>
              </a:bodyPr>
              <a:lstStyle/>
              <a:p>
                <a:pPr algn="ctr"/>
                <a:r>
                  <a:rPr lang="en-US" sz="2000" dirty="0" smtClean="0">
                    <a:latin typeface="Inconsolata Medium" charset="0"/>
                    <a:ea typeface="Inconsolata Medium" charset="0"/>
                    <a:cs typeface="Inconsolata Medium" charset="0"/>
                  </a:rPr>
                  <a:t>Other applications</a:t>
                </a:r>
                <a:endParaRPr lang="en-US" sz="2000" dirty="0">
                  <a:latin typeface="Inconsolata Medium" charset="0"/>
                  <a:ea typeface="Inconsolata Medium" charset="0"/>
                  <a:cs typeface="Inconsolata Medium" charset="0"/>
                </a:endParaRPr>
              </a:p>
            </p:txBody>
          </p:sp>
        </p:grpSp>
        <p:pic>
          <p:nvPicPr>
            <p:cNvPr id="101" name="Picture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598" y="3913100"/>
              <a:ext cx="691183" cy="616654"/>
            </a:xfrm>
            <a:prstGeom prst="rect">
              <a:avLst/>
            </a:prstGeom>
          </p:spPr>
        </p:pic>
      </p:grpSp>
      <p:grpSp>
        <p:nvGrpSpPr>
          <p:cNvPr id="104" name="Group 103"/>
          <p:cNvGrpSpPr/>
          <p:nvPr/>
        </p:nvGrpSpPr>
        <p:grpSpPr>
          <a:xfrm>
            <a:off x="8799540" y="3084887"/>
            <a:ext cx="2730979" cy="727833"/>
            <a:chOff x="8048788" y="3894269"/>
            <a:chExt cx="2730979" cy="727833"/>
          </a:xfrm>
        </p:grpSpPr>
        <p:grpSp>
          <p:nvGrpSpPr>
            <p:cNvPr id="105" name="Group 104"/>
            <p:cNvGrpSpPr/>
            <p:nvPr/>
          </p:nvGrpSpPr>
          <p:grpSpPr>
            <a:xfrm>
              <a:off x="8048788" y="3894269"/>
              <a:ext cx="2730979" cy="727833"/>
              <a:chOff x="338666" y="3385184"/>
              <a:chExt cx="3888281" cy="567518"/>
            </a:xfrm>
          </p:grpSpPr>
          <p:sp>
            <p:nvSpPr>
              <p:cNvPr id="107" name="Rounded Rectangle 106"/>
              <p:cNvSpPr/>
              <p:nvPr/>
            </p:nvSpPr>
            <p:spPr>
              <a:xfrm>
                <a:off x="338666" y="3385184"/>
                <a:ext cx="3888281" cy="567518"/>
              </a:xfrm>
              <a:prstGeom prst="roundRect">
                <a:avLst/>
              </a:prstGeom>
              <a:solidFill>
                <a:schemeClr val="tx2">
                  <a:lumMod val="40000"/>
                  <a:lumOff val="6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1544348" y="3399870"/>
                <a:ext cx="2682599" cy="453962"/>
              </a:xfrm>
              <a:prstGeom prst="rect">
                <a:avLst/>
              </a:prstGeom>
              <a:noFill/>
            </p:spPr>
            <p:txBody>
              <a:bodyPr wrap="square" rtlCol="0">
                <a:spAutoFit/>
              </a:bodyPr>
              <a:lstStyle/>
              <a:p>
                <a:pPr algn="ctr"/>
                <a:r>
                  <a:rPr lang="en-US" sz="2000" dirty="0" smtClean="0">
                    <a:latin typeface="Inconsolata Medium" charset="0"/>
                    <a:ea typeface="Inconsolata Medium" charset="0"/>
                    <a:cs typeface="Inconsolata Medium" charset="0"/>
                  </a:rPr>
                  <a:t>Other applications</a:t>
                </a:r>
                <a:endParaRPr lang="en-US" sz="2000" dirty="0">
                  <a:latin typeface="Inconsolata Medium" charset="0"/>
                  <a:ea typeface="Inconsolata Medium" charset="0"/>
                  <a:cs typeface="Inconsolata Medium" charset="0"/>
                </a:endParaRPr>
              </a:p>
            </p:txBody>
          </p:sp>
        </p:grpSp>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598" y="3913100"/>
              <a:ext cx="691183" cy="616654"/>
            </a:xfrm>
            <a:prstGeom prst="rect">
              <a:avLst/>
            </a:prstGeom>
          </p:spPr>
        </p:pic>
      </p:grpSp>
      <p:grpSp>
        <p:nvGrpSpPr>
          <p:cNvPr id="109" name="Group 108"/>
          <p:cNvGrpSpPr/>
          <p:nvPr/>
        </p:nvGrpSpPr>
        <p:grpSpPr>
          <a:xfrm>
            <a:off x="6528308" y="4212428"/>
            <a:ext cx="2730979" cy="727833"/>
            <a:chOff x="8048788" y="3894269"/>
            <a:chExt cx="2730979" cy="727833"/>
          </a:xfrm>
        </p:grpSpPr>
        <p:grpSp>
          <p:nvGrpSpPr>
            <p:cNvPr id="110" name="Group 109"/>
            <p:cNvGrpSpPr/>
            <p:nvPr/>
          </p:nvGrpSpPr>
          <p:grpSpPr>
            <a:xfrm>
              <a:off x="8048788" y="3894269"/>
              <a:ext cx="2730979" cy="727833"/>
              <a:chOff x="338666" y="3385184"/>
              <a:chExt cx="3888281" cy="567518"/>
            </a:xfrm>
          </p:grpSpPr>
          <p:sp>
            <p:nvSpPr>
              <p:cNvPr id="112" name="Rounded Rectangle 111"/>
              <p:cNvSpPr/>
              <p:nvPr/>
            </p:nvSpPr>
            <p:spPr>
              <a:xfrm>
                <a:off x="338666" y="3385184"/>
                <a:ext cx="3888281" cy="567518"/>
              </a:xfrm>
              <a:prstGeom prst="roundRect">
                <a:avLst/>
              </a:prstGeom>
              <a:solidFill>
                <a:schemeClr val="tx2">
                  <a:lumMod val="40000"/>
                  <a:lumOff val="60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1544348" y="3399870"/>
                <a:ext cx="2682599" cy="453962"/>
              </a:xfrm>
              <a:prstGeom prst="rect">
                <a:avLst/>
              </a:prstGeom>
              <a:noFill/>
            </p:spPr>
            <p:txBody>
              <a:bodyPr wrap="square" rtlCol="0">
                <a:spAutoFit/>
              </a:bodyPr>
              <a:lstStyle/>
              <a:p>
                <a:pPr algn="ctr"/>
                <a:r>
                  <a:rPr lang="en-US" sz="2000" dirty="0" smtClean="0">
                    <a:latin typeface="Inconsolata Medium" charset="0"/>
                    <a:ea typeface="Inconsolata Medium" charset="0"/>
                    <a:cs typeface="Inconsolata Medium" charset="0"/>
                  </a:rPr>
                  <a:t>Other applications</a:t>
                </a:r>
                <a:endParaRPr lang="en-US" sz="2000" dirty="0">
                  <a:latin typeface="Inconsolata Medium" charset="0"/>
                  <a:ea typeface="Inconsolata Medium" charset="0"/>
                  <a:cs typeface="Inconsolata Medium" charset="0"/>
                </a:endParaRPr>
              </a:p>
            </p:txBody>
          </p:sp>
        </p:gr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598" y="3913100"/>
              <a:ext cx="691183" cy="616654"/>
            </a:xfrm>
            <a:prstGeom prst="rect">
              <a:avLst/>
            </a:prstGeom>
          </p:spPr>
        </p:pic>
      </p:grpSp>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547" y="2139287"/>
            <a:ext cx="691183" cy="616654"/>
          </a:xfrm>
          <a:prstGeom prst="rect">
            <a:avLst/>
          </a:prstGeom>
        </p:spPr>
      </p:pic>
    </p:spTree>
    <p:extLst>
      <p:ext uri="{BB962C8B-B14F-4D97-AF65-F5344CB8AC3E}">
        <p14:creationId xmlns:p14="http://schemas.microsoft.com/office/powerpoint/2010/main" val="1351974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dissolve">
                                      <p:cBhvr>
                                        <p:cTn id="10" dur="500"/>
                                        <p:tgtEl>
                                          <p:spTgt spid="104"/>
                                        </p:tgtEl>
                                      </p:cBhvr>
                                    </p:animEffect>
                                  </p:childTnLst>
                                </p:cTn>
                              </p:par>
                              <p:par>
                                <p:cTn id="11" presetID="9"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dissolve">
                                      <p:cBhvr>
                                        <p:cTn id="13" dur="500"/>
                                        <p:tgtEl>
                                          <p:spTgt spid="109"/>
                                        </p:tgtEl>
                                      </p:cBhvr>
                                    </p:animEffect>
                                  </p:childTnLst>
                                </p:cTn>
                              </p:par>
                              <p:par>
                                <p:cTn id="14" presetID="9" presetClass="entr" presetSubtype="0" fill="hold"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dissolve">
                                      <p:cBhvr>
                                        <p:cTn id="19" dur="500"/>
                                        <p:tgtEl>
                                          <p:spTgt spid="59"/>
                                        </p:tgtEl>
                                      </p:cBhvr>
                                    </p:animEffect>
                                  </p:childTnLst>
                                </p:cTn>
                              </p:par>
                              <p:par>
                                <p:cTn id="20" presetID="9" presetClass="entr" presetSubtype="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dissolve">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dissolve">
                                      <p:cBhvr>
                                        <p:cTn id="27" dur="500"/>
                                        <p:tgtEl>
                                          <p:spTgt spid="82"/>
                                        </p:tgtEl>
                                      </p:cBhvr>
                                    </p:animEffect>
                                  </p:childTnLst>
                                </p:cTn>
                              </p:par>
                              <p:par>
                                <p:cTn id="28" presetID="9" presetClass="entr" presetSubtype="0" fill="hold"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dissolve">
                                      <p:cBhvr>
                                        <p:cTn id="30" dur="500"/>
                                        <p:tgtEl>
                                          <p:spTgt spid="75"/>
                                        </p:tgtEl>
                                      </p:cBhvr>
                                    </p:animEffect>
                                  </p:childTnLst>
                                </p:cTn>
                              </p:par>
                              <p:par>
                                <p:cTn id="31" presetID="9"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dissolve">
                                      <p:cBhvr>
                                        <p:cTn id="33" dur="500"/>
                                        <p:tgtEl>
                                          <p:spTgt spid="76"/>
                                        </p:tgtEl>
                                      </p:cBhvr>
                                    </p:animEffect>
                                  </p:childTnLst>
                                </p:cTn>
                              </p:par>
                              <p:par>
                                <p:cTn id="34" presetID="9" presetClass="entr" presetSubtype="0"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dissolve">
                                      <p:cBhvr>
                                        <p:cTn id="36" dur="500"/>
                                        <p:tgtEl>
                                          <p:spTgt spid="88"/>
                                        </p:tgtEl>
                                      </p:cBhvr>
                                    </p:animEffect>
                                  </p:childTnLst>
                                </p:cTn>
                              </p:par>
                              <p:par>
                                <p:cTn id="37" presetID="9"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dissolve">
                                      <p:cBhvr>
                                        <p:cTn id="39" dur="500"/>
                                        <p:tgtEl>
                                          <p:spTgt spid="96"/>
                                        </p:tgtEl>
                                      </p:cBhvr>
                                    </p:animEffect>
                                  </p:childTnLst>
                                </p:cTn>
                              </p:par>
                              <p:par>
                                <p:cTn id="40" presetID="9" presetClass="entr" presetSubtype="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9"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dissolve">
                                      <p:cBhvr>
                                        <p:cTn id="45" dur="500"/>
                                        <p:tgtEl>
                                          <p:spTgt spid="78"/>
                                        </p:tgtEl>
                                      </p:cBhvr>
                                    </p:animEffect>
                                  </p:childTnLst>
                                </p:cTn>
                              </p:par>
                              <p:par>
                                <p:cTn id="46" presetID="9" presetClass="entr" presetSubtype="0" fill="hold"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dissolve">
                                      <p:cBhvr>
                                        <p:cTn id="48" dur="500"/>
                                        <p:tgtEl>
                                          <p:spTgt spid="81"/>
                                        </p:tgtEl>
                                      </p:cBhvr>
                                    </p:animEffect>
                                  </p:childTnLst>
                                </p:cTn>
                              </p:par>
                              <p:par>
                                <p:cTn id="49" presetID="9"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dissolve">
                                      <p:cBhvr>
                                        <p:cTn id="51" dur="500"/>
                                        <p:tgtEl>
                                          <p:spTgt spid="87"/>
                                        </p:tgtEl>
                                      </p:cBhvr>
                                    </p:animEffect>
                                  </p:childTnLst>
                                </p:cTn>
                              </p:par>
                              <p:par>
                                <p:cTn id="52" presetID="9" presetClass="entr" presetSubtype="0" fill="hold" nodeType="with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dissolve">
                                      <p:cBhvr>
                                        <p:cTn id="5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p:cNvSpPr>
            <a:spLocks noGrp="1"/>
          </p:cNvSpPr>
          <p:nvPr>
            <p:ph type="title"/>
          </p:nvPr>
        </p:nvSpPr>
        <p:spPr>
          <a:xfrm>
            <a:off x="445538" y="-13145"/>
            <a:ext cx="11746462" cy="1325563"/>
          </a:xfrm>
        </p:spPr>
        <p:txBody>
          <a:bodyPr>
            <a:normAutofit/>
          </a:bodyPr>
          <a:lstStyle/>
          <a:p>
            <a:r>
              <a:rPr lang="en-US" sz="4000" dirty="0" smtClean="0"/>
              <a:t>Getting Started with Clipper</a:t>
            </a:r>
            <a:endParaRPr lang="en-US" sz="4000" dirty="0"/>
          </a:p>
        </p:txBody>
      </p:sp>
      <p:sp>
        <p:nvSpPr>
          <p:cNvPr id="2" name="TextBox 1"/>
          <p:cNvSpPr txBox="1"/>
          <p:nvPr/>
        </p:nvSpPr>
        <p:spPr>
          <a:xfrm>
            <a:off x="445538" y="1312418"/>
            <a:ext cx="10215563" cy="4801314"/>
          </a:xfrm>
          <a:prstGeom prst="rect">
            <a:avLst/>
          </a:prstGeom>
          <a:noFill/>
        </p:spPr>
        <p:txBody>
          <a:bodyPr wrap="square" rtlCol="0">
            <a:spAutoFit/>
          </a:bodyPr>
          <a:lstStyle/>
          <a:p>
            <a:pPr>
              <a:lnSpc>
                <a:spcPct val="150000"/>
              </a:lnSpc>
            </a:pPr>
            <a:r>
              <a:rPr lang="en-US" sz="3400" i="1" dirty="0" smtClean="0">
                <a:solidFill>
                  <a:srgbClr val="C00000"/>
                </a:solidFill>
                <a:latin typeface="Helvetica Neue Medium" charset="0"/>
                <a:ea typeface="Helvetica Neue Medium" charset="0"/>
                <a:cs typeface="Helvetica Neue Medium" charset="0"/>
              </a:rPr>
              <a:t>Docker images available on </a:t>
            </a:r>
            <a:r>
              <a:rPr lang="en-US" sz="3400" i="1" dirty="0" err="1" smtClean="0">
                <a:solidFill>
                  <a:srgbClr val="C00000"/>
                </a:solidFill>
                <a:latin typeface="Helvetica Neue Medium" charset="0"/>
                <a:ea typeface="Helvetica Neue Medium" charset="0"/>
                <a:cs typeface="Helvetica Neue Medium" charset="0"/>
              </a:rPr>
              <a:t>DockerHub</a:t>
            </a:r>
            <a:r>
              <a:rPr lang="en-US" sz="3400" i="1" dirty="0" smtClean="0">
                <a:solidFill>
                  <a:srgbClr val="C00000"/>
                </a:solidFill>
                <a:latin typeface="Helvetica Neue Medium" charset="0"/>
                <a:ea typeface="Helvetica Neue Medium" charset="0"/>
                <a:cs typeface="Helvetica Neue Medium" charset="0"/>
              </a:rPr>
              <a:t> </a:t>
            </a:r>
          </a:p>
          <a:p>
            <a:pPr>
              <a:lnSpc>
                <a:spcPct val="150000"/>
              </a:lnSpc>
            </a:pPr>
            <a:endParaRPr lang="en-US" sz="3400" i="1" dirty="0" smtClean="0">
              <a:solidFill>
                <a:srgbClr val="C00000"/>
              </a:solidFill>
              <a:latin typeface="Helvetica Neue Medium" charset="0"/>
              <a:ea typeface="Helvetica Neue Medium" charset="0"/>
              <a:cs typeface="Helvetica Neue Medium" charset="0"/>
            </a:endParaRPr>
          </a:p>
          <a:p>
            <a:pPr>
              <a:lnSpc>
                <a:spcPct val="150000"/>
              </a:lnSpc>
            </a:pPr>
            <a:r>
              <a:rPr lang="en-US" sz="3400" i="1" dirty="0" smtClean="0">
                <a:solidFill>
                  <a:srgbClr val="C00000"/>
                </a:solidFill>
                <a:latin typeface="Helvetica Neue Medium" charset="0"/>
                <a:ea typeface="Helvetica Neue Medium" charset="0"/>
                <a:cs typeface="Helvetica Neue Medium" charset="0"/>
              </a:rPr>
              <a:t>Clipper admin is distributed as pip package:</a:t>
            </a:r>
          </a:p>
          <a:p>
            <a:pPr>
              <a:lnSpc>
                <a:spcPct val="150000"/>
              </a:lnSpc>
            </a:pPr>
            <a:r>
              <a:rPr lang="en-US" sz="3400" i="1" dirty="0" smtClean="0">
                <a:solidFill>
                  <a:srgbClr val="C00000"/>
                </a:solidFill>
                <a:latin typeface="Inconsolata Medium" charset="0"/>
                <a:ea typeface="Inconsolata Medium" charset="0"/>
                <a:cs typeface="Inconsolata Medium" charset="0"/>
              </a:rPr>
              <a:t>	pip install </a:t>
            </a:r>
            <a:r>
              <a:rPr lang="en-US" sz="3400" i="1" dirty="0" err="1" smtClean="0">
                <a:solidFill>
                  <a:srgbClr val="C00000"/>
                </a:solidFill>
                <a:latin typeface="Inconsolata Medium" charset="0"/>
                <a:ea typeface="Inconsolata Medium" charset="0"/>
                <a:cs typeface="Inconsolata Medium" charset="0"/>
              </a:rPr>
              <a:t>clipper_admin</a:t>
            </a:r>
            <a:endParaRPr lang="en-US" sz="3400" i="1" dirty="0" smtClean="0">
              <a:solidFill>
                <a:srgbClr val="C00000"/>
              </a:solidFill>
              <a:latin typeface="Inconsolata Medium" charset="0"/>
              <a:ea typeface="Inconsolata Medium" charset="0"/>
              <a:cs typeface="Inconsolata Medium" charset="0"/>
            </a:endParaRPr>
          </a:p>
          <a:p>
            <a:pPr>
              <a:lnSpc>
                <a:spcPct val="150000"/>
              </a:lnSpc>
            </a:pPr>
            <a:endParaRPr lang="en-US" sz="3400" i="1" dirty="0" smtClean="0">
              <a:solidFill>
                <a:srgbClr val="C00000"/>
              </a:solidFill>
              <a:latin typeface="Helvetica Neue Medium" charset="0"/>
              <a:ea typeface="Helvetica Neue Medium" charset="0"/>
              <a:cs typeface="Helvetica Neue Medium" charset="0"/>
            </a:endParaRPr>
          </a:p>
          <a:p>
            <a:pPr>
              <a:lnSpc>
                <a:spcPct val="150000"/>
              </a:lnSpc>
            </a:pPr>
            <a:r>
              <a:rPr lang="en-US" sz="3400" i="1" dirty="0" smtClean="0">
                <a:solidFill>
                  <a:srgbClr val="C00000"/>
                </a:solidFill>
                <a:latin typeface="Helvetica Neue Medium" charset="0"/>
                <a:ea typeface="Helvetica Neue Medium" charset="0"/>
                <a:cs typeface="Helvetica Neue Medium" charset="0"/>
              </a:rPr>
              <a:t>Get up and running without cloning or compiling!</a:t>
            </a:r>
            <a:endParaRPr lang="en-US" sz="3400" dirty="0">
              <a:latin typeface="Inconsolata Medium" charset="0"/>
              <a:ea typeface="Inconsolata Medium" charset="0"/>
              <a:cs typeface="Inconsolata Medium" charset="0"/>
            </a:endParaRPr>
          </a:p>
        </p:txBody>
      </p:sp>
    </p:spTree>
    <p:extLst>
      <p:ext uri="{BB962C8B-B14F-4D97-AF65-F5344CB8AC3E}">
        <p14:creationId xmlns:p14="http://schemas.microsoft.com/office/powerpoint/2010/main" val="6617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053" y="1403986"/>
            <a:ext cx="10948987" cy="5286374"/>
          </a:xfrm>
        </p:spPr>
        <p:txBody>
          <a:bodyPr>
            <a:normAutofit/>
          </a:bodyPr>
          <a:lstStyle/>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Containerized frameworks: </a:t>
            </a:r>
            <a:r>
              <a:rPr lang="en-US" sz="4300" i="1" dirty="0" smtClean="0">
                <a:solidFill>
                  <a:schemeClr val="accent6">
                    <a:lumMod val="75000"/>
                  </a:schemeClr>
                </a:solidFill>
              </a:rPr>
              <a:t>unified abstraction and isolation</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Cross-framework caching and batching: </a:t>
            </a:r>
            <a:r>
              <a:rPr lang="en-US" sz="4300" i="1" dirty="0" smtClean="0">
                <a:solidFill>
                  <a:schemeClr val="accent6">
                    <a:lumMod val="75000"/>
                  </a:schemeClr>
                </a:solidFill>
              </a:rPr>
              <a:t>optimize throughput and latency</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Cross-framework model composition: </a:t>
            </a:r>
            <a:r>
              <a:rPr lang="en-US" sz="4300" i="1" dirty="0" smtClean="0">
                <a:solidFill>
                  <a:schemeClr val="accent6">
                    <a:lumMod val="75000"/>
                  </a:schemeClr>
                </a:solidFill>
              </a:rPr>
              <a:t>improved accuracy through ensembles and bandits</a:t>
            </a:r>
          </a:p>
        </p:txBody>
      </p:sp>
      <p:sp>
        <p:nvSpPr>
          <p:cNvPr id="5" name="Title 1"/>
          <p:cNvSpPr txBox="1">
            <a:spLocks/>
          </p:cNvSpPr>
          <p:nvPr/>
        </p:nvSpPr>
        <p:spPr>
          <a:xfrm>
            <a:off x="235743" y="7842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chemeClr val="accent6">
                    <a:lumMod val="75000"/>
                  </a:schemeClr>
                </a:solidFill>
                <a:latin typeface="Futura-BoldOblique" charset="0"/>
                <a:ea typeface="Futura-BoldOblique" charset="0"/>
                <a:cs typeface="Futura-BoldOblique" charset="0"/>
              </a:rPr>
              <a:t>Technologies inside Clipper</a:t>
            </a:r>
            <a:endParaRPr lang="en-US" sz="4800" b="1" dirty="0">
              <a:solidFill>
                <a:schemeClr val="accent6">
                  <a:lumMod val="75000"/>
                </a:schemeClr>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2514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3455921"/>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2298303"/>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2298303"/>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232344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5304390"/>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5304390"/>
            <a:ext cx="1810909" cy="1677323"/>
            <a:chOff x="6079346" y="5304390"/>
            <a:chExt cx="1810909" cy="1677323"/>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5304390"/>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4632203"/>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4632203"/>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4632203"/>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4632203"/>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17" name="Picture 16"/>
          <p:cNvPicPr>
            <a:picLocks noChangeAspect="1"/>
          </p:cNvPicPr>
          <p:nvPr/>
        </p:nvPicPr>
        <p:blipFill>
          <a:blip r:embed="rId9"/>
          <a:stretch>
            <a:fillRect/>
          </a:stretch>
        </p:blipFill>
        <p:spPr>
          <a:xfrm>
            <a:off x="10015263" y="1209029"/>
            <a:ext cx="1652740" cy="867668"/>
          </a:xfrm>
          <a:prstGeom prst="rect">
            <a:avLst/>
          </a:prstGeom>
        </p:spPr>
      </p:pic>
      <p:sp>
        <p:nvSpPr>
          <p:cNvPr id="3" name="TextBox 2"/>
          <p:cNvSpPr txBox="1"/>
          <p:nvPr/>
        </p:nvSpPr>
        <p:spPr>
          <a:xfrm>
            <a:off x="445537" y="1356555"/>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6066011"/>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5805565"/>
            <a:ext cx="2326716" cy="1095106"/>
            <a:chOff x="5142568" y="1782082"/>
            <a:chExt cx="2913611" cy="1371336"/>
          </a:xfrm>
        </p:grpSpPr>
        <p:pic>
          <p:nvPicPr>
            <p:cNvPr id="32" name="Picture 31"/>
            <p:cNvPicPr>
              <a:picLocks noChangeAspect="1"/>
            </p:cNvPicPr>
            <p:nvPr/>
          </p:nvPicPr>
          <p:blipFill>
            <a:blip r:embed="rId10"/>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5443752"/>
            <a:ext cx="1711628" cy="1180396"/>
            <a:chOff x="8558827" y="2824768"/>
            <a:chExt cx="1711628" cy="1180396"/>
          </a:xfrm>
        </p:grpSpPr>
        <p:pic>
          <p:nvPicPr>
            <p:cNvPr id="45" name="Picture 44"/>
            <p:cNvPicPr>
              <a:picLocks noChangeAspect="1"/>
            </p:cNvPicPr>
            <p:nvPr/>
          </p:nvPicPr>
          <p:blipFill>
            <a:blip r:embed="rId11"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519641" y="3517372"/>
            <a:ext cx="1629157" cy="776071"/>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149805" y="3887281"/>
            <a:ext cx="2047697" cy="493916"/>
          </a:xfrm>
          <a:prstGeom prst="rect">
            <a:avLst/>
          </a:prstGeom>
        </p:spPr>
      </p:pic>
      <p:pic>
        <p:nvPicPr>
          <p:cNvPr id="8" name="Picture 7"/>
          <p:cNvPicPr>
            <a:picLocks noChangeAspect="1"/>
          </p:cNvPicPr>
          <p:nvPr/>
        </p:nvPicPr>
        <p:blipFill>
          <a:blip r:embed="rId14"/>
          <a:stretch>
            <a:fillRect/>
          </a:stretch>
        </p:blipFill>
        <p:spPr>
          <a:xfrm>
            <a:off x="13300395" y="3362785"/>
            <a:ext cx="2067648" cy="477856"/>
          </a:xfrm>
          <a:prstGeom prst="rect">
            <a:avLst/>
          </a:prstGeom>
        </p:spPr>
      </p:pic>
      <p:grpSp>
        <p:nvGrpSpPr>
          <p:cNvPr id="63" name="Group 62"/>
          <p:cNvGrpSpPr/>
          <p:nvPr/>
        </p:nvGrpSpPr>
        <p:grpSpPr>
          <a:xfrm>
            <a:off x="445537" y="5315148"/>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6" name="Rectangle 5"/>
          <p:cNvSpPr/>
          <p:nvPr/>
        </p:nvSpPr>
        <p:spPr>
          <a:xfrm>
            <a:off x="6013745" y="6689666"/>
            <a:ext cx="2028712" cy="42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810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3619087" y="2562588"/>
            <a:ext cx="5177099" cy="2994897"/>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26" name="TextBox 25"/>
          <p:cNvSpPr txBox="1"/>
          <p:nvPr/>
        </p:nvSpPr>
        <p:spPr>
          <a:xfrm>
            <a:off x="1167327" y="368289"/>
            <a:ext cx="943976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 Produces </a:t>
            </a:r>
            <a:r>
              <a:rPr lang="en-US" sz="4267" b="1" smtClean="0">
                <a:solidFill>
                  <a:prstClr val="black"/>
                </a:solidFill>
                <a:latin typeface="Helvetica Neue" charset="0"/>
                <a:ea typeface="Helvetica Neue" charset="0"/>
                <a:cs typeface="Helvetica Neue" charset="0"/>
              </a:rPr>
              <a:t>a Trained Model</a:t>
            </a:r>
            <a:endParaRPr lang="en-US" sz="4267" b="1" dirty="0">
              <a:solidFill>
                <a:prstClr val="black"/>
              </a:solidFill>
              <a:latin typeface="Helvetica Neue" charset="0"/>
              <a:ea typeface="Helvetica Neue" charset="0"/>
              <a:cs typeface="Helvetica Neue" charset="0"/>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597" y="3049902"/>
            <a:ext cx="2803687" cy="2013047"/>
          </a:xfrm>
          <a:prstGeom prst="rect">
            <a:avLst/>
          </a:prstGeom>
        </p:spPr>
      </p:pic>
      <p:sp>
        <p:nvSpPr>
          <p:cNvPr id="13" name="TextBox 12"/>
          <p:cNvSpPr txBox="1"/>
          <p:nvPr/>
        </p:nvSpPr>
        <p:spPr>
          <a:xfrm>
            <a:off x="9001055" y="3625539"/>
            <a:ext cx="2206766" cy="861774"/>
          </a:xfrm>
          <a:prstGeom prst="rect">
            <a:avLst/>
          </a:prstGeom>
          <a:noFill/>
        </p:spPr>
        <p:txBody>
          <a:bodyPr wrap="square" rtlCol="0">
            <a:spAutoFit/>
          </a:bodyPr>
          <a:lstStyle/>
          <a:p>
            <a:r>
              <a:rPr lang="en-US" sz="5000" b="1" dirty="0" smtClean="0">
                <a:solidFill>
                  <a:srgbClr val="E16718"/>
                </a:solidFill>
                <a:latin typeface="Helvetica Neue Condensed" charset="0"/>
                <a:ea typeface="Helvetica Neue Condensed" charset="0"/>
                <a:cs typeface="Helvetica Neue Condensed" charset="0"/>
              </a:rPr>
              <a:t>“CAT”</a:t>
            </a:r>
            <a:endParaRPr lang="en-US" sz="5000" b="1" dirty="0">
              <a:solidFill>
                <a:srgbClr val="E16718"/>
              </a:solidFill>
              <a:latin typeface="Helvetica Neue Condensed" charset="0"/>
              <a:ea typeface="Helvetica Neue Condensed" charset="0"/>
              <a:cs typeface="Helvetica Neue Condensed" charset="0"/>
            </a:endParaRPr>
          </a:p>
        </p:txBody>
      </p:sp>
      <p:sp>
        <p:nvSpPr>
          <p:cNvPr id="35" name="TextBox 34"/>
          <p:cNvSpPr txBox="1"/>
          <p:nvPr/>
        </p:nvSpPr>
        <p:spPr>
          <a:xfrm>
            <a:off x="573265" y="1383957"/>
            <a:ext cx="2210787" cy="861774"/>
          </a:xfrm>
          <a:prstGeom prst="rect">
            <a:avLst/>
          </a:prstGeom>
          <a:noFill/>
        </p:spPr>
        <p:txBody>
          <a:bodyPr wrap="square" rtlCol="0">
            <a:spAutoFit/>
          </a:bodyPr>
          <a:lstStyle/>
          <a:p>
            <a:pPr algn="ctr"/>
            <a:r>
              <a:rPr lang="en-US" sz="5000" i="1" dirty="0" smtClean="0">
                <a:solidFill>
                  <a:schemeClr val="tx1">
                    <a:lumMod val="95000"/>
                    <a:lumOff val="5000"/>
                  </a:schemeClr>
                </a:solidFill>
                <a:latin typeface="Helvetica Neue Medium" charset="0"/>
                <a:ea typeface="Helvetica Neue Medium" charset="0"/>
                <a:cs typeface="Helvetica Neue Medium" charset="0"/>
              </a:rPr>
              <a:t>Query</a:t>
            </a:r>
            <a:endParaRPr lang="en-US" sz="5000" i="1" dirty="0">
              <a:solidFill>
                <a:schemeClr val="tx1">
                  <a:lumMod val="95000"/>
                  <a:lumOff val="5000"/>
                </a:schemeClr>
              </a:solidFill>
              <a:latin typeface="Helvetica Neue Medium" charset="0"/>
              <a:ea typeface="Helvetica Neue Medium" charset="0"/>
              <a:cs typeface="Helvetica Neue Medium" charset="0"/>
            </a:endParaRPr>
          </a:p>
        </p:txBody>
      </p:sp>
      <p:sp>
        <p:nvSpPr>
          <p:cNvPr id="36" name="TextBox 35"/>
          <p:cNvSpPr txBox="1"/>
          <p:nvPr/>
        </p:nvSpPr>
        <p:spPr>
          <a:xfrm>
            <a:off x="8232258" y="1383957"/>
            <a:ext cx="2975563" cy="861774"/>
          </a:xfrm>
          <a:prstGeom prst="rect">
            <a:avLst/>
          </a:prstGeom>
          <a:noFill/>
        </p:spPr>
        <p:txBody>
          <a:bodyPr wrap="square" rtlCol="0">
            <a:spAutoFit/>
          </a:bodyPr>
          <a:lstStyle/>
          <a:p>
            <a:pPr algn="ctr"/>
            <a:r>
              <a:rPr lang="en-US" sz="5000" i="1" dirty="0" smtClean="0">
                <a:solidFill>
                  <a:schemeClr val="bg2">
                    <a:lumMod val="10000"/>
                  </a:schemeClr>
                </a:solidFill>
                <a:latin typeface="Helvetica Neue Medium" charset="0"/>
                <a:ea typeface="Helvetica Neue Medium" charset="0"/>
                <a:cs typeface="Helvetica Neue Medium" charset="0"/>
              </a:rPr>
              <a:t>Decision</a:t>
            </a:r>
            <a:endParaRPr lang="en-US" sz="5000" i="1" dirty="0">
              <a:solidFill>
                <a:schemeClr val="bg2">
                  <a:lumMod val="10000"/>
                </a:schemeClr>
              </a:solidFill>
              <a:latin typeface="Helvetica Neue Medium" charset="0"/>
              <a:ea typeface="Helvetica Neue Medium" charset="0"/>
              <a:cs typeface="Helvetica Neue Medium" charset="0"/>
            </a:endParaRPr>
          </a:p>
        </p:txBody>
      </p:sp>
      <p:sp>
        <p:nvSpPr>
          <p:cNvPr id="24" name="TextBox 23"/>
          <p:cNvSpPr txBox="1"/>
          <p:nvPr/>
        </p:nvSpPr>
        <p:spPr>
          <a:xfrm>
            <a:off x="5299450" y="5501441"/>
            <a:ext cx="1521570" cy="666786"/>
          </a:xfrm>
          <a:prstGeom prst="rect">
            <a:avLst/>
          </a:prstGeom>
          <a:noFill/>
        </p:spPr>
        <p:txBody>
          <a:bodyPr wrap="none" rtlCol="0">
            <a:spAutoFit/>
          </a:bodyPr>
          <a:lstStyle/>
          <a:p>
            <a:pPr algn="ctr" defTabSz="609585" fontAlgn="base">
              <a:spcBef>
                <a:spcPct val="0"/>
              </a:spcBef>
              <a:spcAft>
                <a:spcPct val="0"/>
              </a:spcAft>
            </a:pPr>
            <a:r>
              <a:rPr lang="en-US" sz="3733"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5502" y="3458770"/>
            <a:ext cx="1823523" cy="969959"/>
          </a:xfrm>
          <a:prstGeom prst="rect">
            <a:avLst/>
          </a:prstGeom>
        </p:spPr>
      </p:pic>
    </p:spTree>
    <p:extLst>
      <p:ext uri="{BB962C8B-B14F-4D97-AF65-F5344CB8AC3E}">
        <p14:creationId xmlns:p14="http://schemas.microsoft.com/office/powerpoint/2010/main" val="55351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2" fill="hold" nodeType="clickEffect">
                                  <p:stCondLst>
                                    <p:cond delay="0"/>
                                  </p:stCondLst>
                                  <p:childTnLst>
                                    <p:anim calcmode="lin" valueType="num">
                                      <p:cBhvr additive="base">
                                        <p:cTn id="18" dur="500"/>
                                        <p:tgtEl>
                                          <p:spTgt spid="12"/>
                                        </p:tgtEl>
                                        <p:attrNameLst>
                                          <p:attrName>ppt_x</p:attrName>
                                        </p:attrNameLst>
                                      </p:cBhvr>
                                      <p:tavLst>
                                        <p:tav tm="0">
                                          <p:val>
                                            <p:strVal val="#ppt_x"/>
                                          </p:val>
                                        </p:tav>
                                        <p:tav tm="100000">
                                          <p:val>
                                            <p:strVal val="#ppt_x+#ppt_w*1.125000"/>
                                          </p:val>
                                        </p:tav>
                                      </p:tavLst>
                                    </p:anim>
                                    <p:animEffect transition="out" filter="wipe(right)">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800"/>
                                        <p:tgtEl>
                                          <p:spTgt spid="13"/>
                                        </p:tgtEl>
                                        <p:attrNameLst>
                                          <p:attrName>ppt_x</p:attrName>
                                        </p:attrNameLst>
                                      </p:cBhvr>
                                      <p:tavLst>
                                        <p:tav tm="0">
                                          <p:val>
                                            <p:strVal val="#ppt_x-#ppt_w*1.125000"/>
                                          </p:val>
                                        </p:tav>
                                        <p:tav tm="100000">
                                          <p:val>
                                            <p:strVal val="#ppt_x"/>
                                          </p:val>
                                        </p:tav>
                                      </p:tavLst>
                                    </p:anim>
                                    <p:animEffect transition="in" filter="wipe(right)">
                                      <p:cBhvr>
                                        <p:cTn id="26" dur="8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97643"/>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169773"/>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987845"/>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987845"/>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962706"/>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6079346" y="3403518"/>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2018242"/>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2018242"/>
            <a:ext cx="1810909" cy="1677323"/>
            <a:chOff x="6079346" y="5304390"/>
            <a:chExt cx="1810909" cy="1677323"/>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2018242"/>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1346055"/>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1346055"/>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1346055"/>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1346055"/>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2167797"/>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3299293"/>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207711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207711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207711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2153437"/>
            <a:ext cx="1166301" cy="1019157"/>
          </a:xfrm>
          <a:prstGeom prst="rect">
            <a:avLst/>
          </a:prstGeom>
        </p:spPr>
      </p:pic>
      <p:pic>
        <p:nvPicPr>
          <p:cNvPr id="17" name="Picture 16"/>
          <p:cNvPicPr>
            <a:picLocks noChangeAspect="1"/>
          </p:cNvPicPr>
          <p:nvPr/>
        </p:nvPicPr>
        <p:blipFill>
          <a:blip r:embed="rId9"/>
          <a:stretch>
            <a:fillRect/>
          </a:stretch>
        </p:blipFill>
        <p:spPr>
          <a:xfrm>
            <a:off x="10015263" y="-2077119"/>
            <a:ext cx="1652740" cy="867668"/>
          </a:xfrm>
          <a:prstGeom prst="rect">
            <a:avLst/>
          </a:prstGeom>
        </p:spPr>
      </p:pic>
      <p:sp>
        <p:nvSpPr>
          <p:cNvPr id="3" name="TextBox 2"/>
          <p:cNvSpPr txBox="1"/>
          <p:nvPr/>
        </p:nvSpPr>
        <p:spPr>
          <a:xfrm>
            <a:off x="445537" y="-1929593"/>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277986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2519417"/>
            <a:ext cx="2326716" cy="1095106"/>
            <a:chOff x="5142568" y="1782082"/>
            <a:chExt cx="2913611" cy="1371336"/>
          </a:xfrm>
        </p:grpSpPr>
        <p:pic>
          <p:nvPicPr>
            <p:cNvPr id="32" name="Picture 31"/>
            <p:cNvPicPr>
              <a:picLocks noChangeAspect="1"/>
            </p:cNvPicPr>
            <p:nvPr/>
          </p:nvPicPr>
          <p:blipFill>
            <a:blip r:embed="rId10"/>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2157604"/>
            <a:ext cx="1711628" cy="1180396"/>
            <a:chOff x="8558827" y="2824768"/>
            <a:chExt cx="1711628" cy="1180396"/>
          </a:xfrm>
        </p:grpSpPr>
        <p:pic>
          <p:nvPicPr>
            <p:cNvPr id="45" name="Picture 44"/>
            <p:cNvPicPr>
              <a:picLocks noChangeAspect="1"/>
            </p:cNvPicPr>
            <p:nvPr/>
          </p:nvPicPr>
          <p:blipFill>
            <a:blip r:embed="rId11"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519641" y="231224"/>
            <a:ext cx="1629157" cy="776071"/>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149805" y="601133"/>
            <a:ext cx="2047697" cy="493916"/>
          </a:xfrm>
          <a:prstGeom prst="rect">
            <a:avLst/>
          </a:prstGeom>
        </p:spPr>
      </p:pic>
      <p:pic>
        <p:nvPicPr>
          <p:cNvPr id="8" name="Picture 7"/>
          <p:cNvPicPr>
            <a:picLocks noChangeAspect="1"/>
          </p:cNvPicPr>
          <p:nvPr/>
        </p:nvPicPr>
        <p:blipFill>
          <a:blip r:embed="rId14"/>
          <a:stretch>
            <a:fillRect/>
          </a:stretch>
        </p:blipFill>
        <p:spPr>
          <a:xfrm>
            <a:off x="13300395" y="76637"/>
            <a:ext cx="2067648" cy="477856"/>
          </a:xfrm>
          <a:prstGeom prst="rect">
            <a:avLst/>
          </a:prstGeom>
        </p:spPr>
      </p:pic>
      <p:grpSp>
        <p:nvGrpSpPr>
          <p:cNvPr id="63" name="Group 62"/>
          <p:cNvGrpSpPr/>
          <p:nvPr/>
        </p:nvGrpSpPr>
        <p:grpSpPr>
          <a:xfrm>
            <a:off x="445537" y="2029000"/>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6" name="Rectangle 5"/>
          <p:cNvSpPr/>
          <p:nvPr/>
        </p:nvSpPr>
        <p:spPr>
          <a:xfrm>
            <a:off x="6013745" y="3403518"/>
            <a:ext cx="2028712" cy="42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57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97643"/>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169773"/>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987845"/>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987845"/>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962706"/>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6079346" y="3403518"/>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2018242"/>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2018242"/>
            <a:ext cx="1810909" cy="1677323"/>
            <a:chOff x="6079346" y="5304390"/>
            <a:chExt cx="1810909" cy="1677323"/>
          </a:xfrm>
        </p:grpSpPr>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6711" y="5666228"/>
              <a:ext cx="1764600" cy="1315485"/>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2018242"/>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1346055"/>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1346055"/>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1346055"/>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1346055"/>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2167797"/>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3299293"/>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207711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207711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207711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2153437"/>
            <a:ext cx="1166301" cy="1019157"/>
          </a:xfrm>
          <a:prstGeom prst="rect">
            <a:avLst/>
          </a:prstGeom>
        </p:spPr>
      </p:pic>
      <p:pic>
        <p:nvPicPr>
          <p:cNvPr id="17" name="Picture 16"/>
          <p:cNvPicPr>
            <a:picLocks noChangeAspect="1"/>
          </p:cNvPicPr>
          <p:nvPr/>
        </p:nvPicPr>
        <p:blipFill>
          <a:blip r:embed="rId9"/>
          <a:stretch>
            <a:fillRect/>
          </a:stretch>
        </p:blipFill>
        <p:spPr>
          <a:xfrm>
            <a:off x="10015263" y="-2077119"/>
            <a:ext cx="1652740" cy="867668"/>
          </a:xfrm>
          <a:prstGeom prst="rect">
            <a:avLst/>
          </a:prstGeom>
        </p:spPr>
      </p:pic>
      <p:sp>
        <p:nvSpPr>
          <p:cNvPr id="3" name="TextBox 2"/>
          <p:cNvSpPr txBox="1"/>
          <p:nvPr/>
        </p:nvSpPr>
        <p:spPr>
          <a:xfrm>
            <a:off x="445537" y="-1929593"/>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277986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2519417"/>
            <a:ext cx="2326716" cy="1095106"/>
            <a:chOff x="5142568" y="1782082"/>
            <a:chExt cx="2913611" cy="1371336"/>
          </a:xfrm>
        </p:grpSpPr>
        <p:pic>
          <p:nvPicPr>
            <p:cNvPr id="32" name="Picture 31"/>
            <p:cNvPicPr>
              <a:picLocks noChangeAspect="1"/>
            </p:cNvPicPr>
            <p:nvPr/>
          </p:nvPicPr>
          <p:blipFill>
            <a:blip r:embed="rId10"/>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2157604"/>
            <a:ext cx="1711628" cy="1180396"/>
            <a:chOff x="8558827" y="2824768"/>
            <a:chExt cx="1711628" cy="1180396"/>
          </a:xfrm>
        </p:grpSpPr>
        <p:pic>
          <p:nvPicPr>
            <p:cNvPr id="45" name="Picture 44"/>
            <p:cNvPicPr>
              <a:picLocks noChangeAspect="1"/>
            </p:cNvPicPr>
            <p:nvPr/>
          </p:nvPicPr>
          <p:blipFill>
            <a:blip r:embed="rId11"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519641" y="231224"/>
            <a:ext cx="1629157" cy="776071"/>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149805" y="601133"/>
            <a:ext cx="2047697" cy="493916"/>
          </a:xfrm>
          <a:prstGeom prst="rect">
            <a:avLst/>
          </a:prstGeom>
        </p:spPr>
      </p:pic>
      <p:pic>
        <p:nvPicPr>
          <p:cNvPr id="8" name="Picture 7"/>
          <p:cNvPicPr>
            <a:picLocks noChangeAspect="1"/>
          </p:cNvPicPr>
          <p:nvPr/>
        </p:nvPicPr>
        <p:blipFill>
          <a:blip r:embed="rId14"/>
          <a:stretch>
            <a:fillRect/>
          </a:stretch>
        </p:blipFill>
        <p:spPr>
          <a:xfrm>
            <a:off x="13300395" y="76637"/>
            <a:ext cx="2067648" cy="477856"/>
          </a:xfrm>
          <a:prstGeom prst="rect">
            <a:avLst/>
          </a:prstGeom>
        </p:spPr>
      </p:pic>
      <p:grpSp>
        <p:nvGrpSpPr>
          <p:cNvPr id="63" name="Group 62"/>
          <p:cNvGrpSpPr/>
          <p:nvPr/>
        </p:nvGrpSpPr>
        <p:grpSpPr>
          <a:xfrm>
            <a:off x="445537" y="2029000"/>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6" name="Rectangle 5"/>
          <p:cNvSpPr/>
          <p:nvPr/>
        </p:nvSpPr>
        <p:spPr>
          <a:xfrm>
            <a:off x="6013745" y="3403518"/>
            <a:ext cx="2028712" cy="42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3"/>
          <p:cNvSpPr txBox="1">
            <a:spLocks/>
          </p:cNvSpPr>
          <p:nvPr/>
        </p:nvSpPr>
        <p:spPr>
          <a:xfrm>
            <a:off x="361368" y="3733459"/>
            <a:ext cx="11718088" cy="2929265"/>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287" indent="0">
              <a:buFont typeface="Wingdings" charset="2"/>
              <a:buNone/>
            </a:pPr>
            <a:r>
              <a:rPr lang="en-US" b="1" dirty="0" smtClean="0"/>
              <a:t>Common Interface </a:t>
            </a:r>
            <a:r>
              <a:rPr lang="en-US" b="1" dirty="0" smtClean="0">
                <a:sym typeface="Wingdings"/>
              </a:rPr>
              <a:t> </a:t>
            </a:r>
            <a:r>
              <a:rPr lang="en-US" b="1" dirty="0" smtClean="0"/>
              <a:t>Simplifies Deployment: </a:t>
            </a:r>
          </a:p>
          <a:p>
            <a:r>
              <a:rPr lang="en-US" dirty="0" smtClean="0"/>
              <a:t>Evaluate models using original code &amp; systems</a:t>
            </a:r>
          </a:p>
        </p:txBody>
      </p:sp>
    </p:spTree>
    <p:extLst>
      <p:ext uri="{BB962C8B-B14F-4D97-AF65-F5344CB8AC3E}">
        <p14:creationId xmlns:p14="http://schemas.microsoft.com/office/powerpoint/2010/main" val="128168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21738" y="2331720"/>
            <a:ext cx="11487382" cy="40538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354098" y="-106204"/>
            <a:ext cx="11487382" cy="1325563"/>
          </a:xfrm>
        </p:spPr>
        <p:txBody>
          <a:bodyPr>
            <a:noAutofit/>
          </a:bodyPr>
          <a:lstStyle/>
          <a:p>
            <a:r>
              <a:rPr lang="en-US" sz="5500" dirty="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
        <p:nvSpPr>
          <p:cNvPr id="14" name="TextBox 13"/>
          <p:cNvSpPr txBox="1"/>
          <p:nvPr/>
        </p:nvSpPr>
        <p:spPr>
          <a:xfrm>
            <a:off x="1524000" y="2895600"/>
            <a:ext cx="10668000" cy="2862322"/>
          </a:xfrm>
          <a:prstGeom prst="rect">
            <a:avLst/>
          </a:prstGeom>
          <a:noFill/>
          <a:ln>
            <a:noFill/>
          </a:ln>
        </p:spPr>
        <p:txBody>
          <a:bodyPr wrap="square" rtlCol="0">
            <a:spAutoFit/>
          </a:bodyPr>
          <a:lstStyle/>
          <a:p>
            <a:pPr>
              <a:spcAft>
                <a:spcPts val="1800"/>
              </a:spcAft>
            </a:pPr>
            <a:r>
              <a:rPr lang="en-US" sz="5000" dirty="0" smtClean="0">
                <a:latin typeface="Consolas" charset="0"/>
                <a:ea typeface="Consolas" charset="0"/>
                <a:cs typeface="Consolas" charset="0"/>
              </a:rPr>
              <a:t>class </a:t>
            </a:r>
            <a:r>
              <a:rPr lang="en-US" sz="5000" dirty="0" err="1" smtClean="0">
                <a:latin typeface="Consolas" charset="0"/>
                <a:ea typeface="Consolas" charset="0"/>
                <a:cs typeface="Consolas" charset="0"/>
              </a:rPr>
              <a:t>ModelContainer</a:t>
            </a:r>
            <a:r>
              <a:rPr lang="en-US" sz="5000" dirty="0" smtClean="0">
                <a:latin typeface="Consolas" charset="0"/>
                <a:ea typeface="Consolas" charset="0"/>
                <a:cs typeface="Consolas" charset="0"/>
              </a:rPr>
              <a:t>:</a:t>
            </a:r>
          </a:p>
          <a:p>
            <a:pPr>
              <a:spcAft>
                <a:spcPts val="1800"/>
              </a:spcAft>
            </a:pPr>
            <a:r>
              <a:rPr lang="en-US" sz="5000" dirty="0" smtClean="0">
                <a:latin typeface="Consolas" charset="0"/>
                <a:ea typeface="Consolas" charset="0"/>
                <a:cs typeface="Consolas" charset="0"/>
              </a:rPr>
              <a:t>    </a:t>
            </a:r>
            <a:r>
              <a:rPr lang="en-US" sz="5000" dirty="0" err="1" smtClean="0">
                <a:latin typeface="Consolas" charset="0"/>
                <a:ea typeface="Consolas" charset="0"/>
                <a:cs typeface="Consolas" charset="0"/>
              </a:rPr>
              <a:t>def</a:t>
            </a:r>
            <a:r>
              <a:rPr lang="en-US" sz="5000" dirty="0" smtClean="0">
                <a:latin typeface="Consolas" charset="0"/>
                <a:ea typeface="Consolas" charset="0"/>
                <a:cs typeface="Consolas" charset="0"/>
              </a:rPr>
              <a:t> __</a:t>
            </a:r>
            <a:r>
              <a:rPr lang="en-US" sz="5000" dirty="0" err="1" smtClean="0">
                <a:latin typeface="Consolas" charset="0"/>
                <a:ea typeface="Consolas" charset="0"/>
                <a:cs typeface="Consolas" charset="0"/>
              </a:rPr>
              <a:t>init</a:t>
            </a:r>
            <a:r>
              <a:rPr lang="en-US" sz="5000" dirty="0" smtClean="0">
                <a:latin typeface="Consolas" charset="0"/>
                <a:ea typeface="Consolas" charset="0"/>
                <a:cs typeface="Consolas" charset="0"/>
              </a:rPr>
              <a:t>__(</a:t>
            </a:r>
            <a:r>
              <a:rPr lang="en-US" sz="5000" dirty="0" err="1" smtClean="0">
                <a:latin typeface="Consolas" charset="0"/>
                <a:ea typeface="Consolas" charset="0"/>
                <a:cs typeface="Consolas" charset="0"/>
              </a:rPr>
              <a:t>model_data</a:t>
            </a:r>
            <a:r>
              <a:rPr lang="en-US" sz="5000" dirty="0" smtClean="0">
                <a:latin typeface="Consolas" charset="0"/>
                <a:ea typeface="Consolas" charset="0"/>
                <a:cs typeface="Consolas" charset="0"/>
              </a:rPr>
              <a:t>)</a:t>
            </a:r>
          </a:p>
          <a:p>
            <a:pPr>
              <a:spcAft>
                <a:spcPts val="1800"/>
              </a:spcAft>
            </a:pPr>
            <a:r>
              <a:rPr lang="en-US" sz="5000" dirty="0" smtClean="0">
                <a:latin typeface="Consolas" charset="0"/>
                <a:ea typeface="Consolas" charset="0"/>
                <a:cs typeface="Consolas" charset="0"/>
              </a:rPr>
              <a:t>    </a:t>
            </a:r>
            <a:r>
              <a:rPr lang="en-US" sz="5000" dirty="0" err="1" smtClean="0">
                <a:latin typeface="Consolas" charset="0"/>
                <a:ea typeface="Consolas" charset="0"/>
                <a:cs typeface="Consolas" charset="0"/>
              </a:rPr>
              <a:t>def</a:t>
            </a:r>
            <a:r>
              <a:rPr lang="en-US" sz="5000" dirty="0" smtClean="0">
                <a:latin typeface="Consolas" charset="0"/>
                <a:ea typeface="Consolas" charset="0"/>
                <a:cs typeface="Consolas" charset="0"/>
              </a:rPr>
              <a:t> </a:t>
            </a:r>
            <a:r>
              <a:rPr lang="en-US" sz="5000" dirty="0" err="1" smtClean="0">
                <a:latin typeface="Consolas" charset="0"/>
                <a:ea typeface="Consolas" charset="0"/>
                <a:cs typeface="Consolas" charset="0"/>
              </a:rPr>
              <a:t>predict_batch</a:t>
            </a:r>
            <a:r>
              <a:rPr lang="en-US" sz="5000" dirty="0" smtClean="0">
                <a:latin typeface="Consolas" charset="0"/>
                <a:ea typeface="Consolas" charset="0"/>
                <a:cs typeface="Consolas" charset="0"/>
              </a:rPr>
              <a:t>(inputs)</a:t>
            </a:r>
          </a:p>
        </p:txBody>
      </p:sp>
      <p:sp>
        <p:nvSpPr>
          <p:cNvPr id="64" name="TextBox 63"/>
          <p:cNvSpPr txBox="1"/>
          <p:nvPr/>
        </p:nvSpPr>
        <p:spPr>
          <a:xfrm>
            <a:off x="568037" y="1312418"/>
            <a:ext cx="10238508" cy="861774"/>
          </a:xfrm>
          <a:prstGeom prst="rect">
            <a:avLst/>
          </a:prstGeom>
          <a:noFill/>
        </p:spPr>
        <p:txBody>
          <a:bodyPr wrap="square" rtlCol="0">
            <a:spAutoFit/>
          </a:bodyPr>
          <a:lstStyle/>
          <a:p>
            <a:r>
              <a:rPr lang="en-US" sz="5000" i="1" dirty="0" smtClean="0">
                <a:latin typeface="Helvetica Neue" charset="0"/>
                <a:ea typeface="Helvetica Neue" charset="0"/>
                <a:cs typeface="Helvetica Neue" charset="0"/>
              </a:rPr>
              <a:t>Implement Model API:</a:t>
            </a:r>
            <a:endParaRPr lang="en-US" sz="50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31552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build="p"/>
      <p:bldP spid="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917978" y="1996440"/>
            <a:ext cx="6610582" cy="19659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64920" y="2225040"/>
            <a:ext cx="6263640" cy="1538883"/>
          </a:xfrm>
          <a:prstGeom prst="rect">
            <a:avLst/>
          </a:prstGeom>
          <a:noFill/>
        </p:spPr>
        <p:txBody>
          <a:bodyPr wrap="square" rtlCol="0">
            <a:spAutoFit/>
          </a:bodyPr>
          <a:lstStyle/>
          <a:p>
            <a:pPr>
              <a:spcAft>
                <a:spcPts val="600"/>
              </a:spcAft>
            </a:pPr>
            <a:r>
              <a:rPr lang="en-US" sz="2800" dirty="0" smtClean="0">
                <a:latin typeface="Consolas" charset="0"/>
                <a:ea typeface="Consolas" charset="0"/>
                <a:cs typeface="Consolas" charset="0"/>
              </a:rPr>
              <a:t>class </a:t>
            </a:r>
            <a:r>
              <a:rPr lang="en-US" sz="2800" dirty="0" err="1" smtClean="0">
                <a:latin typeface="Consolas" charset="0"/>
                <a:ea typeface="Consolas" charset="0"/>
                <a:cs typeface="Consolas" charset="0"/>
              </a:rPr>
              <a:t>ModelContainer</a:t>
            </a:r>
            <a:r>
              <a:rPr lang="en-US" sz="2800" dirty="0" smtClean="0">
                <a:latin typeface="Consolas" charset="0"/>
                <a:ea typeface="Consolas" charset="0"/>
                <a:cs typeface="Consolas" charset="0"/>
              </a:rPr>
              <a:t>:</a:t>
            </a:r>
          </a:p>
          <a:p>
            <a:pPr>
              <a:spcAft>
                <a:spcPts val="600"/>
              </a:spcAft>
            </a:pP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def</a:t>
            </a:r>
            <a:r>
              <a:rPr lang="en-US" sz="2800" dirty="0" smtClean="0">
                <a:latin typeface="Consolas" charset="0"/>
                <a:ea typeface="Consolas" charset="0"/>
                <a:cs typeface="Consolas" charset="0"/>
              </a:rPr>
              <a:t> __</a:t>
            </a:r>
            <a:r>
              <a:rPr lang="en-US" sz="2800" dirty="0" err="1" smtClean="0">
                <a:latin typeface="Consolas" charset="0"/>
                <a:ea typeface="Consolas" charset="0"/>
                <a:cs typeface="Consolas" charset="0"/>
              </a:rPr>
              <a:t>init</a:t>
            </a:r>
            <a:r>
              <a:rPr lang="en-US" sz="2800" dirty="0" smtClean="0">
                <a:latin typeface="Consolas" charset="0"/>
                <a:ea typeface="Consolas" charset="0"/>
                <a:cs typeface="Consolas" charset="0"/>
              </a:rPr>
              <a:t>__(</a:t>
            </a:r>
            <a:r>
              <a:rPr lang="en-US" sz="2800" dirty="0" err="1" smtClean="0">
                <a:latin typeface="Consolas" charset="0"/>
                <a:ea typeface="Consolas" charset="0"/>
                <a:cs typeface="Consolas" charset="0"/>
              </a:rPr>
              <a:t>model_data</a:t>
            </a:r>
            <a:r>
              <a:rPr lang="en-US" sz="2800" dirty="0" smtClean="0">
                <a:latin typeface="Consolas" charset="0"/>
                <a:ea typeface="Consolas" charset="0"/>
                <a:cs typeface="Consolas" charset="0"/>
              </a:rPr>
              <a:t>)</a:t>
            </a:r>
          </a:p>
          <a:p>
            <a:pPr>
              <a:spcAft>
                <a:spcPts val="600"/>
              </a:spcAft>
            </a:pP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def</a:t>
            </a: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predict_batch</a:t>
            </a:r>
            <a:r>
              <a:rPr lang="en-US" sz="2800" dirty="0" smtClean="0">
                <a:latin typeface="Consolas" charset="0"/>
                <a:ea typeface="Consolas" charset="0"/>
                <a:cs typeface="Consolas" charset="0"/>
              </a:rPr>
              <a:t>(inputs)</a:t>
            </a:r>
          </a:p>
        </p:txBody>
      </p:sp>
      <p:sp>
        <p:nvSpPr>
          <p:cNvPr id="64" name="TextBox 63"/>
          <p:cNvSpPr txBox="1"/>
          <p:nvPr/>
        </p:nvSpPr>
        <p:spPr>
          <a:xfrm>
            <a:off x="568037" y="1312418"/>
            <a:ext cx="10238508" cy="523220"/>
          </a:xfrm>
          <a:prstGeom prst="rect">
            <a:avLst/>
          </a:prstGeom>
          <a:noFill/>
        </p:spPr>
        <p:txBody>
          <a:bodyPr wrap="square" rtlCol="0">
            <a:spAutoFit/>
          </a:bodyPr>
          <a:lstStyle/>
          <a:p>
            <a:r>
              <a:rPr lang="en-US" sz="2800" i="1" dirty="0" smtClean="0">
                <a:latin typeface="Helvetica Neue" charset="0"/>
                <a:ea typeface="Helvetica Neue" charset="0"/>
                <a:cs typeface="Helvetica Neue" charset="0"/>
              </a:rPr>
              <a:t>Implement Model API:</a:t>
            </a:r>
            <a:endParaRPr lang="en-US" sz="2800" i="1" dirty="0">
              <a:latin typeface="Helvetica Neue" charset="0"/>
              <a:ea typeface="Helvetica Neue" charset="0"/>
              <a:cs typeface="Helvetica Neue" charset="0"/>
            </a:endParaRPr>
          </a:p>
        </p:txBody>
      </p:sp>
      <p:sp>
        <p:nvSpPr>
          <p:cNvPr id="6" name="TextBox 5"/>
          <p:cNvSpPr txBox="1"/>
          <p:nvPr/>
        </p:nvSpPr>
        <p:spPr>
          <a:xfrm>
            <a:off x="445538" y="4127264"/>
            <a:ext cx="10238508" cy="1754326"/>
          </a:xfrm>
          <a:prstGeom prst="rect">
            <a:avLst/>
          </a:prstGeom>
          <a:noFill/>
        </p:spPr>
        <p:txBody>
          <a:bodyPr wrap="square" rtlCol="0">
            <a:spAutoFit/>
          </a:bodyPr>
          <a:lstStyle/>
          <a:p>
            <a:pPr marL="571500" indent="-571500">
              <a:buFont typeface="Wingdings" charset="2"/>
              <a:buChar char="Ø"/>
            </a:pPr>
            <a:r>
              <a:rPr lang="en-US" sz="3600" dirty="0" smtClean="0">
                <a:latin typeface="Helvetica Neue" charset="0"/>
                <a:ea typeface="Helvetica Neue" charset="0"/>
                <a:cs typeface="Helvetica Neue" charset="0"/>
              </a:rPr>
              <a:t>API support for many programming languages</a:t>
            </a:r>
          </a:p>
          <a:p>
            <a:pPr marL="1028700" lvl="1" indent="-571500">
              <a:buFont typeface="Wingdings" charset="2"/>
              <a:buChar char="Ø"/>
            </a:pPr>
            <a:r>
              <a:rPr lang="en-US" sz="2400" dirty="0" smtClean="0">
                <a:latin typeface="Helvetica Neue" charset="0"/>
                <a:ea typeface="Helvetica Neue" charset="0"/>
                <a:cs typeface="Helvetica Neue" charset="0"/>
              </a:rPr>
              <a:t>Python</a:t>
            </a:r>
          </a:p>
          <a:p>
            <a:pPr marL="1028700" lvl="1" indent="-571500">
              <a:buFont typeface="Wingdings" charset="2"/>
              <a:buChar char="Ø"/>
            </a:pPr>
            <a:r>
              <a:rPr lang="en-US" sz="2400" dirty="0" smtClean="0">
                <a:latin typeface="Helvetica Neue" charset="0"/>
                <a:ea typeface="Helvetica Neue" charset="0"/>
                <a:cs typeface="Helvetica Neue" charset="0"/>
              </a:rPr>
              <a:t>Java</a:t>
            </a:r>
          </a:p>
          <a:p>
            <a:pPr marL="1028700" lvl="1" indent="-571500">
              <a:buFont typeface="Wingdings" charset="2"/>
              <a:buChar char="Ø"/>
            </a:pPr>
            <a:r>
              <a:rPr lang="en-US" sz="2400" dirty="0" smtClean="0">
                <a:latin typeface="Helvetica Neue" charset="0"/>
                <a:ea typeface="Helvetica Neue" charset="0"/>
                <a:cs typeface="Helvetica Neue" charset="0"/>
              </a:rPr>
              <a:t>C/C++</a:t>
            </a:r>
          </a:p>
        </p:txBody>
      </p:sp>
      <p:sp>
        <p:nvSpPr>
          <p:cNvPr id="8" name="Title 1"/>
          <p:cNvSpPr>
            <a:spLocks noGrp="1"/>
          </p:cNvSpPr>
          <p:nvPr>
            <p:ph type="title"/>
          </p:nvPr>
        </p:nvSpPr>
        <p:spPr>
          <a:xfrm>
            <a:off x="354098" y="-106204"/>
            <a:ext cx="11487382" cy="1325563"/>
          </a:xfrm>
        </p:spPr>
        <p:txBody>
          <a:bodyPr>
            <a:noAutofit/>
          </a:bodyPr>
          <a:lstStyle/>
          <a:p>
            <a:r>
              <a:rPr lang="en-US" sz="5500" dirty="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60997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645237" y="5805565"/>
            <a:ext cx="2326716" cy="1095106"/>
            <a:chOff x="5142568" y="1782082"/>
            <a:chExt cx="2913611" cy="1371336"/>
          </a:xfrm>
        </p:grpSpPr>
        <p:pic>
          <p:nvPicPr>
            <p:cNvPr id="32" name="Picture 31"/>
            <p:cNvPicPr>
              <a:picLocks noChangeAspect="1"/>
            </p:cNvPicPr>
            <p:nvPr/>
          </p:nvPicPr>
          <p:blipFill>
            <a:blip r:embed="rId3"/>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5443752"/>
            <a:ext cx="1711628" cy="1180396"/>
            <a:chOff x="8558827" y="2824768"/>
            <a:chExt cx="1711628" cy="1180396"/>
          </a:xfrm>
        </p:grpSpPr>
        <p:pic>
          <p:nvPicPr>
            <p:cNvPr id="45" name="Picture 44"/>
            <p:cNvPicPr>
              <a:picLocks noChangeAspect="1"/>
            </p:cNvPicPr>
            <p:nvPr/>
          </p:nvPicPr>
          <p:blipFill>
            <a:blip r:embed="rId4"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31983" y="5649942"/>
            <a:ext cx="1629157" cy="776071"/>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29806" y="6066011"/>
            <a:ext cx="2047697" cy="493916"/>
          </a:xfrm>
          <a:prstGeom prst="rect">
            <a:avLst/>
          </a:prstGeom>
        </p:spPr>
      </p:pic>
      <p:pic>
        <p:nvPicPr>
          <p:cNvPr id="8" name="Picture 7"/>
          <p:cNvPicPr>
            <a:picLocks noChangeAspect="1"/>
          </p:cNvPicPr>
          <p:nvPr/>
        </p:nvPicPr>
        <p:blipFill>
          <a:blip r:embed="rId7"/>
          <a:stretch>
            <a:fillRect/>
          </a:stretch>
        </p:blipFill>
        <p:spPr>
          <a:xfrm>
            <a:off x="12774771" y="5230783"/>
            <a:ext cx="2067648" cy="477856"/>
          </a:xfrm>
          <a:prstGeom prst="rect">
            <a:avLst/>
          </a:prstGeom>
        </p:spPr>
      </p:pic>
      <p:sp>
        <p:nvSpPr>
          <p:cNvPr id="54" name="TextBox 53"/>
          <p:cNvSpPr txBox="1"/>
          <p:nvPr/>
        </p:nvSpPr>
        <p:spPr>
          <a:xfrm>
            <a:off x="889001" y="953865"/>
            <a:ext cx="11181080" cy="646331"/>
          </a:xfrm>
          <a:prstGeom prst="rect">
            <a:avLst/>
          </a:prstGeom>
          <a:noFill/>
        </p:spPr>
        <p:txBody>
          <a:bodyPr wrap="square" rtlCol="0">
            <a:spAutoFit/>
          </a:bodyPr>
          <a:lstStyle/>
          <a:p>
            <a:pPr algn="ctr"/>
            <a:r>
              <a:rPr lang="en-US" sz="3600" i="1" dirty="0" smtClean="0">
                <a:latin typeface="Helvetica Neue" charset="0"/>
                <a:ea typeface="Helvetica Neue" charset="0"/>
                <a:cs typeface="Helvetica Neue" charset="0"/>
              </a:rPr>
              <a:t>Package model implementation </a:t>
            </a:r>
            <a:r>
              <a:rPr lang="en-US" sz="3600" i="1" smtClean="0">
                <a:latin typeface="Helvetica Neue" charset="0"/>
                <a:ea typeface="Helvetica Neue" charset="0"/>
                <a:cs typeface="Helvetica Neue" charset="0"/>
              </a:rPr>
              <a:t>and dependencies</a:t>
            </a:r>
            <a:endParaRPr lang="en-US" sz="3600" i="1" dirty="0">
              <a:latin typeface="Helvetica Neue" charset="0"/>
              <a:ea typeface="Helvetica Neue" charset="0"/>
              <a:cs typeface="Helvetica Neue" charset="0"/>
            </a:endParaRPr>
          </a:p>
        </p:txBody>
      </p:sp>
      <p:grpSp>
        <p:nvGrpSpPr>
          <p:cNvPr id="23" name="Group 22"/>
          <p:cNvGrpSpPr/>
          <p:nvPr/>
        </p:nvGrpSpPr>
        <p:grpSpPr>
          <a:xfrm>
            <a:off x="1114405" y="1600196"/>
            <a:ext cx="10482824" cy="4848445"/>
            <a:chOff x="445537" y="5304390"/>
            <a:chExt cx="3361842" cy="1374518"/>
          </a:xfrm>
        </p:grpSpPr>
        <p:sp>
          <p:nvSpPr>
            <p:cNvPr id="25" name="Rectangle 24"/>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smtClean="0">
                  <a:solidFill>
                    <a:schemeClr val="bg1"/>
                  </a:solidFill>
                  <a:latin typeface="Helvetica Neue" charset="0"/>
                  <a:ea typeface="Helvetica Neue" charset="0"/>
                  <a:cs typeface="Helvetica Neue" charset="0"/>
                </a:rPr>
                <a:t>Model Container (MC)</a:t>
              </a:r>
              <a:endParaRPr lang="en-US" sz="3600" dirty="0">
                <a:solidFill>
                  <a:schemeClr val="bg1"/>
                </a:solidFill>
                <a:latin typeface="Helvetica Neue" charset="0"/>
                <a:ea typeface="Helvetica Neue" charset="0"/>
                <a:cs typeface="Helvetica Neue" charset="0"/>
              </a:endParaRPr>
            </a:p>
          </p:txBody>
        </p:sp>
      </p:grpSp>
      <p:pic>
        <p:nvPicPr>
          <p:cNvPr id="24" name="Picture 23"/>
          <p:cNvPicPr>
            <a:picLocks noChangeAspect="1"/>
          </p:cNvPicPr>
          <p:nvPr/>
        </p:nvPicPr>
        <p:blipFill>
          <a:blip r:embed="rId8"/>
          <a:stretch>
            <a:fillRect/>
          </a:stretch>
        </p:blipFill>
        <p:spPr>
          <a:xfrm>
            <a:off x="4636653" y="4731674"/>
            <a:ext cx="2918693" cy="1552494"/>
          </a:xfrm>
          <a:prstGeom prst="rect">
            <a:avLst/>
          </a:prstGeom>
        </p:spPr>
      </p:pic>
      <p:sp>
        <p:nvSpPr>
          <p:cNvPr id="19" name="Title 1"/>
          <p:cNvSpPr txBox="1">
            <a:spLocks/>
          </p:cNvSpPr>
          <p:nvPr/>
        </p:nvSpPr>
        <p:spPr>
          <a:xfrm>
            <a:off x="354098" y="-106204"/>
            <a:ext cx="11487382"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550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sp>
        <p:nvSpPr>
          <p:cNvPr id="20" name="Rounded Rectangle 19"/>
          <p:cNvSpPr/>
          <p:nvPr/>
        </p:nvSpPr>
        <p:spPr>
          <a:xfrm>
            <a:off x="3232175" y="3109278"/>
            <a:ext cx="5727649" cy="15828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22661" y="3319965"/>
            <a:ext cx="6263640" cy="1354217"/>
          </a:xfrm>
          <a:prstGeom prst="rect">
            <a:avLst/>
          </a:prstGeom>
          <a:noFill/>
        </p:spPr>
        <p:txBody>
          <a:bodyPr wrap="square" rtlCol="0">
            <a:spAutoFit/>
          </a:bodyPr>
          <a:lstStyle/>
          <a:p>
            <a:pPr>
              <a:spcAft>
                <a:spcPts val="600"/>
              </a:spcAft>
            </a:pPr>
            <a:r>
              <a:rPr lang="en-US" sz="2400" dirty="0" smtClean="0">
                <a:latin typeface="Consolas" charset="0"/>
                <a:ea typeface="Consolas" charset="0"/>
                <a:cs typeface="Consolas" charset="0"/>
              </a:rPr>
              <a:t>class </a:t>
            </a:r>
            <a:r>
              <a:rPr lang="en-US" sz="2400" dirty="0" err="1" smtClean="0">
                <a:latin typeface="Consolas" charset="0"/>
                <a:ea typeface="Consolas" charset="0"/>
                <a:cs typeface="Consolas" charset="0"/>
              </a:rPr>
              <a:t>ModelContainer</a:t>
            </a:r>
            <a:r>
              <a:rPr lang="en-US" sz="2400" dirty="0" smtClean="0">
                <a:latin typeface="Consolas" charset="0"/>
                <a:ea typeface="Consolas" charset="0"/>
                <a:cs typeface="Consolas" charset="0"/>
              </a:rPr>
              <a:t>:</a:t>
            </a:r>
          </a:p>
          <a:p>
            <a:pPr>
              <a:spcAft>
                <a:spcPts val="600"/>
              </a:spcAft>
            </a:pP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def</a:t>
            </a:r>
            <a:r>
              <a:rPr lang="en-US" sz="2400" dirty="0" smtClean="0">
                <a:latin typeface="Consolas" charset="0"/>
                <a:ea typeface="Consolas" charset="0"/>
                <a:cs typeface="Consolas" charset="0"/>
              </a:rPr>
              <a:t> __</a:t>
            </a:r>
            <a:r>
              <a:rPr lang="en-US" sz="2400" dirty="0" err="1" smtClean="0">
                <a:latin typeface="Consolas" charset="0"/>
                <a:ea typeface="Consolas" charset="0"/>
                <a:cs typeface="Consolas" charset="0"/>
              </a:rPr>
              <a:t>init</a:t>
            </a:r>
            <a:r>
              <a:rPr lang="en-US" sz="2400" dirty="0" smtClean="0">
                <a:latin typeface="Consolas" charset="0"/>
                <a:ea typeface="Consolas" charset="0"/>
                <a:cs typeface="Consolas" charset="0"/>
              </a:rPr>
              <a:t>__(</a:t>
            </a:r>
            <a:r>
              <a:rPr lang="en-US" sz="2400" dirty="0" err="1" smtClean="0">
                <a:latin typeface="Consolas" charset="0"/>
                <a:ea typeface="Consolas" charset="0"/>
                <a:cs typeface="Consolas" charset="0"/>
              </a:rPr>
              <a:t>model_data</a:t>
            </a:r>
            <a:r>
              <a:rPr lang="en-US" sz="2400" dirty="0" smtClean="0">
                <a:latin typeface="Consolas" charset="0"/>
                <a:ea typeface="Consolas" charset="0"/>
                <a:cs typeface="Consolas" charset="0"/>
              </a:rPr>
              <a:t>)</a:t>
            </a:r>
          </a:p>
          <a:p>
            <a:pPr>
              <a:spcAft>
                <a:spcPts val="600"/>
              </a:spcAft>
            </a:pP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def</a:t>
            </a: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predict_batch</a:t>
            </a:r>
            <a:r>
              <a:rPr lang="en-US" sz="2400" dirty="0" smtClean="0">
                <a:latin typeface="Consolas" charset="0"/>
                <a:ea typeface="Consolas" charset="0"/>
                <a:cs typeface="Consolas" charset="0"/>
              </a:rPr>
              <a:t>(inputs)</a:t>
            </a:r>
          </a:p>
        </p:txBody>
      </p:sp>
    </p:spTree>
    <p:extLst>
      <p:ext uri="{BB962C8B-B14F-4D97-AF65-F5344CB8AC3E}">
        <p14:creationId xmlns:p14="http://schemas.microsoft.com/office/powerpoint/2010/main" val="890987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662532"/>
            <a:ext cx="11344122" cy="178030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5117388" y="2147182"/>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sp>
        <p:nvSpPr>
          <p:cNvPr id="34" name="Rectangle 33"/>
          <p:cNvSpPr/>
          <p:nvPr/>
        </p:nvSpPr>
        <p:spPr>
          <a:xfrm>
            <a:off x="6079346" y="5539725"/>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4154449"/>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4154449"/>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3"/>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3482262"/>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3482262"/>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3482262"/>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3482262"/>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grpSp>
        <p:nvGrpSpPr>
          <p:cNvPr id="29" name="Group 28"/>
          <p:cNvGrpSpPr/>
          <p:nvPr/>
        </p:nvGrpSpPr>
        <p:grpSpPr>
          <a:xfrm>
            <a:off x="10830370" y="4916070"/>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4655624"/>
            <a:ext cx="2326716" cy="1095106"/>
            <a:chOff x="5142568" y="1782082"/>
            <a:chExt cx="2913611" cy="1371336"/>
          </a:xfrm>
        </p:grpSpPr>
        <p:pic>
          <p:nvPicPr>
            <p:cNvPr id="32" name="Picture 31"/>
            <p:cNvPicPr>
              <a:picLocks noChangeAspect="1"/>
            </p:cNvPicPr>
            <p:nvPr/>
          </p:nvPicPr>
          <p:blipFill>
            <a:blip r:embed="rId4"/>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4293811"/>
            <a:ext cx="1711628" cy="1180396"/>
            <a:chOff x="8558827" y="2824768"/>
            <a:chExt cx="1711628" cy="1180396"/>
          </a:xfrm>
        </p:grpSpPr>
        <p:pic>
          <p:nvPicPr>
            <p:cNvPr id="45" name="Picture 44"/>
            <p:cNvPicPr>
              <a:picLocks noChangeAspect="1"/>
            </p:cNvPicPr>
            <p:nvPr/>
          </p:nvPicPr>
          <p:blipFill>
            <a:blip r:embed="rId5"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131983" y="4500001"/>
            <a:ext cx="1629157" cy="776071"/>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29806" y="4916070"/>
            <a:ext cx="2047697" cy="493916"/>
          </a:xfrm>
          <a:prstGeom prst="rect">
            <a:avLst/>
          </a:prstGeom>
        </p:spPr>
      </p:pic>
      <p:pic>
        <p:nvPicPr>
          <p:cNvPr id="8" name="Picture 7"/>
          <p:cNvPicPr>
            <a:picLocks noChangeAspect="1"/>
          </p:cNvPicPr>
          <p:nvPr/>
        </p:nvPicPr>
        <p:blipFill>
          <a:blip r:embed="rId8"/>
          <a:stretch>
            <a:fillRect/>
          </a:stretch>
        </p:blipFill>
        <p:spPr>
          <a:xfrm>
            <a:off x="12774771" y="4080842"/>
            <a:ext cx="2067648" cy="477856"/>
          </a:xfrm>
          <a:prstGeom prst="rect">
            <a:avLst/>
          </a:prstGeom>
        </p:spPr>
      </p:pic>
      <p:grpSp>
        <p:nvGrpSpPr>
          <p:cNvPr id="5" name="Group 4"/>
          <p:cNvGrpSpPr/>
          <p:nvPr/>
        </p:nvGrpSpPr>
        <p:grpSpPr>
          <a:xfrm>
            <a:off x="445537" y="4154449"/>
            <a:ext cx="3361842" cy="1374518"/>
            <a:chOff x="445537" y="4154449"/>
            <a:chExt cx="3361842" cy="1374518"/>
          </a:xfrm>
        </p:grpSpPr>
        <p:grpSp>
          <p:nvGrpSpPr>
            <p:cNvPr id="6" name="Group 5"/>
            <p:cNvGrpSpPr/>
            <p:nvPr/>
          </p:nvGrpSpPr>
          <p:grpSpPr>
            <a:xfrm>
              <a:off x="445537" y="4154449"/>
              <a:ext cx="3361842" cy="1374518"/>
              <a:chOff x="445537" y="5304390"/>
              <a:chExt cx="3361842" cy="1374518"/>
            </a:xfrm>
          </p:grpSpPr>
          <p:sp>
            <p:nvSpPr>
              <p:cNvPr id="27" name="Rectangle 26"/>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48" name="Picture 4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50" name="Title 1"/>
          <p:cNvSpPr txBox="1">
            <a:spLocks/>
          </p:cNvSpPr>
          <p:nvPr/>
        </p:nvSpPr>
        <p:spPr>
          <a:xfrm>
            <a:off x="354098" y="-106204"/>
            <a:ext cx="11487382"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5500" smtClean="0">
                <a:latin typeface="Helvetica Neue Light" charset="0"/>
                <a:ea typeface="Helvetica Neue Light" charset="0"/>
                <a:cs typeface="Helvetica Neue Light" charset="0"/>
              </a:rPr>
              <a:t>Container-based Model Deployment</a:t>
            </a:r>
            <a:endParaRPr lang="en-US" sz="5500" dirty="0">
              <a:latin typeface="Helvetica Neue Light" charset="0"/>
              <a:ea typeface="Helvetica Neue Light" charset="0"/>
              <a:cs typeface="Helvetica Neue Light" charset="0"/>
            </a:endParaRPr>
          </a:p>
        </p:txBody>
      </p:sp>
      <p:grpSp>
        <p:nvGrpSpPr>
          <p:cNvPr id="52" name="Group 51"/>
          <p:cNvGrpSpPr/>
          <p:nvPr/>
        </p:nvGrpSpPr>
        <p:grpSpPr>
          <a:xfrm>
            <a:off x="6079346" y="4130078"/>
            <a:ext cx="1810909" cy="1374518"/>
            <a:chOff x="6079346" y="5304390"/>
            <a:chExt cx="1810909" cy="1374518"/>
          </a:xfrm>
        </p:grpSpPr>
        <p:pic>
          <p:nvPicPr>
            <p:cNvPr id="54" name="Picture 53"/>
            <p:cNvPicPr>
              <a:picLocks noChangeAspect="1"/>
            </p:cNvPicPr>
            <p:nvPr/>
          </p:nvPicPr>
          <p:blipFill rotWithShape="1">
            <a:blip r:embed="rId10" cstate="screen">
              <a:extLst>
                <a:ext uri="{28A0092B-C50C-407E-A947-70E740481C1C}">
                  <a14:useLocalDpi xmlns:a14="http://schemas.microsoft.com/office/drawing/2010/main"/>
                </a:ext>
              </a:extLst>
            </a:blip>
            <a:srcRect t="1" b="23538"/>
            <a:stretch/>
          </p:blipFill>
          <p:spPr>
            <a:xfrm>
              <a:off x="6106711" y="5666228"/>
              <a:ext cx="1764600" cy="1005840"/>
            </a:xfrm>
            <a:prstGeom prst="rect">
              <a:avLst/>
            </a:prstGeom>
          </p:spPr>
        </p:pic>
        <p:sp>
          <p:nvSpPr>
            <p:cNvPr id="55" name="Rectangle 54"/>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123625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down)">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down)">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nodeType="with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wipe(down)">
                                      <p:cBhvr>
                                        <p:cTn id="36" dur="500"/>
                                        <p:tgtEl>
                                          <p:spTgt spid="79"/>
                                        </p:tgtEl>
                                      </p:cBhvr>
                                    </p:animEffec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97643"/>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169773"/>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987845"/>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987845"/>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962706"/>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6079346" y="3403518"/>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1690" y="2018242"/>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2" name="Group 11"/>
          <p:cNvGrpSpPr/>
          <p:nvPr/>
        </p:nvGrpSpPr>
        <p:grpSpPr>
          <a:xfrm>
            <a:off x="6079346" y="2018242"/>
            <a:ext cx="1810909" cy="1374518"/>
            <a:chOff x="6079346" y="5304390"/>
            <a:chExt cx="1810909" cy="1374518"/>
          </a:xfrm>
        </p:grpSpPr>
        <p:pic>
          <p:nvPicPr>
            <p:cNvPr id="49" name="Picture 48"/>
            <p:cNvPicPr>
              <a:picLocks noChangeAspect="1"/>
            </p:cNvPicPr>
            <p:nvPr/>
          </p:nvPicPr>
          <p:blipFill rotWithShape="1">
            <a:blip r:embed="rId3" cstate="screen">
              <a:extLst>
                <a:ext uri="{28A0092B-C50C-407E-A947-70E740481C1C}">
                  <a14:useLocalDpi xmlns:a14="http://schemas.microsoft.com/office/drawing/2010/main"/>
                </a:ext>
              </a:extLst>
            </a:blip>
            <a:srcRect t="1" b="23538"/>
            <a:stretch/>
          </p:blipFill>
          <p:spPr>
            <a:xfrm>
              <a:off x="6106711" y="5666228"/>
              <a:ext cx="1764600" cy="1005840"/>
            </a:xfrm>
            <a:prstGeom prst="rect">
              <a:avLst/>
            </a:prstGeom>
          </p:spPr>
        </p:pic>
        <p:sp>
          <p:nvSpPr>
            <p:cNvPr id="58" name="Rectangle 5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Rectangle 69"/>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 name="Group 12"/>
          <p:cNvGrpSpPr/>
          <p:nvPr/>
        </p:nvGrpSpPr>
        <p:grpSpPr>
          <a:xfrm>
            <a:off x="8110363" y="2018242"/>
            <a:ext cx="2418934" cy="1374518"/>
            <a:chOff x="8110363" y="5304390"/>
            <a:chExt cx="2418934" cy="1374518"/>
          </a:xfrm>
        </p:grpSpPr>
        <p:sp>
          <p:nvSpPr>
            <p:cNvPr id="60" name="Rectangle 59"/>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 name="Picture 29"/>
            <p:cNvPicPr>
              <a:picLocks noChangeAspect="1"/>
            </p:cNvPicPr>
            <p:nvPr/>
          </p:nvPicPr>
          <p:blipFill>
            <a:blip r:embed="rId4"/>
            <a:stretch>
              <a:fillRect/>
            </a:stretch>
          </p:blipFill>
          <p:spPr>
            <a:xfrm>
              <a:off x="8320058" y="5845977"/>
              <a:ext cx="2032000" cy="736600"/>
            </a:xfrm>
            <a:prstGeom prst="rect">
              <a:avLst/>
            </a:prstGeom>
          </p:spPr>
        </p:pic>
        <p:sp>
          <p:nvSpPr>
            <p:cNvPr id="71" name="Rectangle 70"/>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1196853" y="1346055"/>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1346055"/>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1346055"/>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1346055"/>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sp>
        <p:nvSpPr>
          <p:cNvPr id="10" name="Rectangle 9"/>
          <p:cNvSpPr/>
          <p:nvPr/>
        </p:nvSpPr>
        <p:spPr>
          <a:xfrm>
            <a:off x="445538" y="-2167797"/>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3299293"/>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2077119"/>
            <a:ext cx="1909438" cy="867668"/>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2077119"/>
            <a:ext cx="1828581" cy="867668"/>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2077119"/>
            <a:ext cx="1194440" cy="867668"/>
          </a:xfrm>
          <a:prstGeom prst="rect">
            <a:avLst/>
          </a:prstGeom>
        </p:spPr>
      </p:pic>
      <p:pic>
        <p:nvPicPr>
          <p:cNvPr id="61" name="Picture 60"/>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2153437"/>
            <a:ext cx="1166301" cy="1019157"/>
          </a:xfrm>
          <a:prstGeom prst="rect">
            <a:avLst/>
          </a:prstGeom>
        </p:spPr>
      </p:pic>
      <p:pic>
        <p:nvPicPr>
          <p:cNvPr id="17" name="Picture 16"/>
          <p:cNvPicPr>
            <a:picLocks noChangeAspect="1"/>
          </p:cNvPicPr>
          <p:nvPr/>
        </p:nvPicPr>
        <p:blipFill>
          <a:blip r:embed="rId9"/>
          <a:stretch>
            <a:fillRect/>
          </a:stretch>
        </p:blipFill>
        <p:spPr>
          <a:xfrm>
            <a:off x="10015263" y="-2077119"/>
            <a:ext cx="1652740" cy="867668"/>
          </a:xfrm>
          <a:prstGeom prst="rect">
            <a:avLst/>
          </a:prstGeom>
        </p:spPr>
      </p:pic>
      <p:sp>
        <p:nvSpPr>
          <p:cNvPr id="3" name="TextBox 2"/>
          <p:cNvSpPr txBox="1"/>
          <p:nvPr/>
        </p:nvSpPr>
        <p:spPr>
          <a:xfrm>
            <a:off x="445537" y="-1929593"/>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9" name="Group 28"/>
          <p:cNvGrpSpPr/>
          <p:nvPr/>
        </p:nvGrpSpPr>
        <p:grpSpPr>
          <a:xfrm>
            <a:off x="10830370" y="277986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1" name="Group 30"/>
          <p:cNvGrpSpPr/>
          <p:nvPr/>
        </p:nvGrpSpPr>
        <p:grpSpPr>
          <a:xfrm>
            <a:off x="12645237" y="2519417"/>
            <a:ext cx="2326716" cy="1095106"/>
            <a:chOff x="5142568" y="1782082"/>
            <a:chExt cx="2913611" cy="1371336"/>
          </a:xfrm>
        </p:grpSpPr>
        <p:pic>
          <p:nvPicPr>
            <p:cNvPr id="32" name="Picture 31"/>
            <p:cNvPicPr>
              <a:picLocks noChangeAspect="1"/>
            </p:cNvPicPr>
            <p:nvPr/>
          </p:nvPicPr>
          <p:blipFill>
            <a:blip r:embed="rId10"/>
            <a:stretch>
              <a:fillRect/>
            </a:stretch>
          </p:blipFill>
          <p:spPr>
            <a:xfrm>
              <a:off x="5142568" y="1782082"/>
              <a:ext cx="2913611" cy="1068324"/>
            </a:xfrm>
            <a:prstGeom prst="rect">
              <a:avLst/>
            </a:prstGeom>
          </p:spPr>
        </p:pic>
        <p:sp>
          <p:nvSpPr>
            <p:cNvPr id="41" name="TextBox 40"/>
            <p:cNvSpPr txBox="1"/>
            <p:nvPr/>
          </p:nvSpPr>
          <p:spPr>
            <a:xfrm>
              <a:off x="6503490" y="2650350"/>
              <a:ext cx="1106050" cy="503068"/>
            </a:xfrm>
            <a:prstGeom prst="rect">
              <a:avLst/>
            </a:prstGeom>
            <a:noFill/>
          </p:spPr>
          <p:txBody>
            <a:bodyPr wrap="none" rtlCol="0">
              <a:spAutoFit/>
            </a:bodyPr>
            <a:lstStyle/>
            <a:p>
              <a:r>
                <a:rPr lang="en-US" sz="2400" smtClean="0">
                  <a:latin typeface="Gill Sans Light" charset="0"/>
                  <a:ea typeface="Gill Sans Light" charset="0"/>
                  <a:cs typeface="Gill Sans Light" charset="0"/>
                </a:rPr>
                <a:t>Create</a:t>
              </a:r>
            </a:p>
          </p:txBody>
        </p:sp>
      </p:grpSp>
      <p:grpSp>
        <p:nvGrpSpPr>
          <p:cNvPr id="44" name="Group 43"/>
          <p:cNvGrpSpPr/>
          <p:nvPr/>
        </p:nvGrpSpPr>
        <p:grpSpPr>
          <a:xfrm>
            <a:off x="12971397" y="2157604"/>
            <a:ext cx="1711628" cy="1180396"/>
            <a:chOff x="8558827" y="2824768"/>
            <a:chExt cx="1711628" cy="1180396"/>
          </a:xfrm>
        </p:grpSpPr>
        <p:pic>
          <p:nvPicPr>
            <p:cNvPr id="45" name="Picture 44"/>
            <p:cNvPicPr>
              <a:picLocks noChangeAspect="1"/>
            </p:cNvPicPr>
            <p:nvPr/>
          </p:nvPicPr>
          <p:blipFill>
            <a:blip r:embed="rId11"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47" name="Rectangle 46"/>
            <p:cNvSpPr/>
            <p:nvPr/>
          </p:nvSpPr>
          <p:spPr>
            <a:xfrm>
              <a:off x="9197725" y="3235723"/>
              <a:ext cx="1072730" cy="769441"/>
            </a:xfrm>
            <a:prstGeom prst="rect">
              <a:avLst/>
            </a:prstGeom>
          </p:spPr>
          <p:txBody>
            <a:bodyPr wrap="none">
              <a:spAutoFit/>
            </a:bodyPr>
            <a:lstStyle/>
            <a:p>
              <a:r>
                <a:rPr lang="en-US" sz="4400" b="1" smtClean="0">
                  <a:solidFill>
                    <a:schemeClr val="bg1"/>
                  </a:solidFill>
                  <a:latin typeface="HelveticaNeue" charset="0"/>
                </a:rPr>
                <a:t>VW</a:t>
              </a:r>
              <a:endParaRPr lang="en-US" sz="4400">
                <a:solidFill>
                  <a:schemeClr val="bg1"/>
                </a:solidFill>
              </a:endParaRPr>
            </a:p>
          </p:txBody>
        </p:sp>
      </p:grpSp>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519641" y="231224"/>
            <a:ext cx="1629157" cy="776071"/>
          </a:xfrm>
          <a:prstGeom prst="rect">
            <a:avLst/>
          </a:prstGeom>
        </p:spPr>
      </p:pic>
      <p:pic>
        <p:nvPicPr>
          <p:cNvPr id="7" name="Picture 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149805" y="601133"/>
            <a:ext cx="2047697" cy="493916"/>
          </a:xfrm>
          <a:prstGeom prst="rect">
            <a:avLst/>
          </a:prstGeom>
        </p:spPr>
      </p:pic>
      <p:pic>
        <p:nvPicPr>
          <p:cNvPr id="8" name="Picture 7"/>
          <p:cNvPicPr>
            <a:picLocks noChangeAspect="1"/>
          </p:cNvPicPr>
          <p:nvPr/>
        </p:nvPicPr>
        <p:blipFill>
          <a:blip r:embed="rId14"/>
          <a:stretch>
            <a:fillRect/>
          </a:stretch>
        </p:blipFill>
        <p:spPr>
          <a:xfrm>
            <a:off x="13300395" y="76637"/>
            <a:ext cx="2067648" cy="477856"/>
          </a:xfrm>
          <a:prstGeom prst="rect">
            <a:avLst/>
          </a:prstGeom>
        </p:spPr>
      </p:pic>
      <p:grpSp>
        <p:nvGrpSpPr>
          <p:cNvPr id="63" name="Group 62"/>
          <p:cNvGrpSpPr/>
          <p:nvPr/>
        </p:nvGrpSpPr>
        <p:grpSpPr>
          <a:xfrm>
            <a:off x="445537" y="2029000"/>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84" name="Content Placeholder 3"/>
          <p:cNvSpPr txBox="1">
            <a:spLocks/>
          </p:cNvSpPr>
          <p:nvPr/>
        </p:nvSpPr>
        <p:spPr>
          <a:xfrm>
            <a:off x="361368" y="3733459"/>
            <a:ext cx="11718088" cy="2929265"/>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287" indent="0">
              <a:buFont typeface="Wingdings" charset="2"/>
              <a:buNone/>
            </a:pPr>
            <a:r>
              <a:rPr lang="en-US" b="1" dirty="0" smtClean="0"/>
              <a:t>Common Interface </a:t>
            </a:r>
            <a:r>
              <a:rPr lang="en-US" b="1" dirty="0" smtClean="0">
                <a:sym typeface="Wingdings"/>
              </a:rPr>
              <a:t> </a:t>
            </a:r>
            <a:r>
              <a:rPr lang="en-US" b="1" dirty="0" smtClean="0"/>
              <a:t>Simplifies Deployment: </a:t>
            </a:r>
          </a:p>
          <a:p>
            <a:r>
              <a:rPr lang="en-US" dirty="0" smtClean="0"/>
              <a:t>Evaluate models using original code &amp; systems</a:t>
            </a:r>
          </a:p>
          <a:p>
            <a:r>
              <a:rPr lang="en-US" dirty="0" smtClean="0"/>
              <a:t>Models run in separate processes as Docker containers</a:t>
            </a:r>
          </a:p>
          <a:p>
            <a:pPr lvl="1"/>
            <a:r>
              <a:rPr lang="en-US" dirty="0" smtClean="0"/>
              <a:t>Resource isolation: Cutting edge ML frameworks can be buggy</a:t>
            </a:r>
          </a:p>
        </p:txBody>
      </p:sp>
    </p:spTree>
    <p:extLst>
      <p:ext uri="{BB962C8B-B14F-4D97-AF65-F5344CB8AC3E}">
        <p14:creationId xmlns:p14="http://schemas.microsoft.com/office/powerpoint/2010/main" val="5802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45567" y="-197643"/>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40" name="Rectangle 39"/>
          <p:cNvSpPr/>
          <p:nvPr/>
        </p:nvSpPr>
        <p:spPr>
          <a:xfrm>
            <a:off x="4949993" y="169773"/>
            <a:ext cx="2127505" cy="769441"/>
          </a:xfrm>
          <a:prstGeom prst="rect">
            <a:avLst/>
          </a:prstGeom>
        </p:spPr>
        <p:txBody>
          <a:bodyPr wrap="none">
            <a:spAutoFit/>
          </a:bodyPr>
          <a:lstStyle/>
          <a:p>
            <a:r>
              <a:rPr lang="en-US" sz="4400" b="1" smtClean="0">
                <a:solidFill>
                  <a:schemeClr val="bg1"/>
                </a:solidFill>
                <a:latin typeface="Helvetica Neue" charset="0"/>
                <a:ea typeface="Helvetica Neue" charset="0"/>
                <a:cs typeface="Helvetica Neue" charset="0"/>
              </a:rPr>
              <a:t>Clipper</a:t>
            </a:r>
            <a:endParaRPr lang="en-US" sz="4400" b="1">
              <a:solidFill>
                <a:schemeClr val="bg1"/>
              </a:solidFill>
              <a:latin typeface="Helvetica Neue" charset="0"/>
              <a:ea typeface="Helvetica Neue" charset="0"/>
              <a:cs typeface="Helvetica Neue" charset="0"/>
            </a:endParaRPr>
          </a:p>
        </p:txBody>
      </p:sp>
      <p:grpSp>
        <p:nvGrpSpPr>
          <p:cNvPr id="26" name="Group 25"/>
          <p:cNvGrpSpPr/>
          <p:nvPr/>
        </p:nvGrpSpPr>
        <p:grpSpPr>
          <a:xfrm>
            <a:off x="783991" y="-987845"/>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352297" y="-987845"/>
            <a:ext cx="2242656" cy="635052"/>
            <a:chOff x="9498601" y="2298303"/>
            <a:chExt cx="2242656" cy="635052"/>
          </a:xfrm>
        </p:grpSpPr>
        <p:sp>
          <p:nvSpPr>
            <p:cNvPr id="50" name="TextBox 49"/>
            <p:cNvSpPr txBox="1"/>
            <p:nvPr/>
          </p:nvSpPr>
          <p:spPr>
            <a:xfrm>
              <a:off x="9741992" y="2323442"/>
              <a:ext cx="1999265" cy="584775"/>
            </a:xfrm>
            <a:prstGeom prst="rect">
              <a:avLst/>
            </a:prstGeom>
            <a:noFill/>
          </p:spPr>
          <p:txBody>
            <a:bodyPr wrap="none" rtlCol="0">
              <a:spAutoFit/>
            </a:bodyPr>
            <a:lstStyle/>
            <a:p>
              <a:r>
                <a:rPr lang="en-US" sz="3200" smtClean="0">
                  <a:latin typeface="Helvetica Neue" charset="0"/>
                  <a:ea typeface="Helvetica Neue" charset="0"/>
                  <a:cs typeface="Helvetica Neue" charset="0"/>
                </a:rPr>
                <a:t>Feedback</a:t>
              </a:r>
              <a:endParaRPr lang="en-US" sz="320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962706"/>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sp>
        <p:nvSpPr>
          <p:cNvPr id="34" name="Rectangle 33"/>
          <p:cNvSpPr/>
          <p:nvPr/>
        </p:nvSpPr>
        <p:spPr>
          <a:xfrm>
            <a:off x="7922444" y="3403518"/>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417193" y="2018242"/>
            <a:ext cx="1810909" cy="1374518"/>
            <a:chOff x="4031690" y="5304390"/>
            <a:chExt cx="1810909" cy="1374518"/>
          </a:xfrm>
        </p:grpSpPr>
        <p:sp>
          <p:nvSpPr>
            <p:cNvPr id="56" name="Rectangle 55"/>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 1"/>
            <p:cNvSpPr/>
            <p:nvPr/>
          </p:nvSpPr>
          <p:spPr>
            <a:xfrm>
              <a:off x="4285691" y="587830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69" name="Rectangle 68"/>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35" name="Group 34"/>
          <p:cNvGrpSpPr/>
          <p:nvPr/>
        </p:nvGrpSpPr>
        <p:grpSpPr>
          <a:xfrm>
            <a:off x="-360494" y="1346055"/>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2642416" y="1346055"/>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8457976" y="1346055"/>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sp>
        <p:nvSpPr>
          <p:cNvPr id="10" name="Rectangle 9"/>
          <p:cNvSpPr/>
          <p:nvPr/>
        </p:nvSpPr>
        <p:spPr>
          <a:xfrm>
            <a:off x="445538" y="-2167797"/>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Title 1"/>
          <p:cNvSpPr>
            <a:spLocks noGrp="1"/>
          </p:cNvSpPr>
          <p:nvPr>
            <p:ph type="title"/>
          </p:nvPr>
        </p:nvSpPr>
        <p:spPr>
          <a:xfrm>
            <a:off x="445538" y="-3299293"/>
            <a:ext cx="11746462" cy="1325563"/>
          </a:xfrm>
        </p:spPr>
        <p:txBody>
          <a:bodyPr>
            <a:normAutofit/>
          </a:bodyPr>
          <a:lstStyle/>
          <a:p>
            <a:r>
              <a:rPr lang="en-US" sz="4000" dirty="0" smtClean="0"/>
              <a:t>Clipper Decouples Applications and Models</a:t>
            </a:r>
            <a:endParaRPr lang="en-US" sz="400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2077119"/>
            <a:ext cx="1909438" cy="867668"/>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2077119"/>
            <a:ext cx="1828581" cy="867668"/>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2077119"/>
            <a:ext cx="1194440" cy="867668"/>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2153437"/>
            <a:ext cx="1166301" cy="1019157"/>
          </a:xfrm>
          <a:prstGeom prst="rect">
            <a:avLst/>
          </a:prstGeom>
        </p:spPr>
      </p:pic>
      <p:pic>
        <p:nvPicPr>
          <p:cNvPr id="17" name="Picture 16"/>
          <p:cNvPicPr>
            <a:picLocks noChangeAspect="1"/>
          </p:cNvPicPr>
          <p:nvPr/>
        </p:nvPicPr>
        <p:blipFill>
          <a:blip r:embed="rId7"/>
          <a:stretch>
            <a:fillRect/>
          </a:stretch>
        </p:blipFill>
        <p:spPr>
          <a:xfrm>
            <a:off x="10015263" y="-2077119"/>
            <a:ext cx="1652740" cy="867668"/>
          </a:xfrm>
          <a:prstGeom prst="rect">
            <a:avLst/>
          </a:prstGeom>
        </p:spPr>
      </p:pic>
      <p:sp>
        <p:nvSpPr>
          <p:cNvPr id="3" name="TextBox 2"/>
          <p:cNvSpPr txBox="1"/>
          <p:nvPr/>
        </p:nvSpPr>
        <p:spPr>
          <a:xfrm>
            <a:off x="445537" y="-1929593"/>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63" name="Group 62"/>
          <p:cNvGrpSpPr/>
          <p:nvPr/>
        </p:nvGrpSpPr>
        <p:grpSpPr>
          <a:xfrm>
            <a:off x="-1111810" y="2029000"/>
            <a:ext cx="3361842" cy="1374518"/>
            <a:chOff x="445537" y="4154449"/>
            <a:chExt cx="3361842" cy="1374518"/>
          </a:xfrm>
        </p:grpSpPr>
        <p:grpSp>
          <p:nvGrpSpPr>
            <p:cNvPr id="64" name="Group 63"/>
            <p:cNvGrpSpPr/>
            <p:nvPr/>
          </p:nvGrpSpPr>
          <p:grpSpPr>
            <a:xfrm>
              <a:off x="445537" y="4154449"/>
              <a:ext cx="3361842" cy="1374518"/>
              <a:chOff x="445537" y="5304390"/>
              <a:chExt cx="3361842" cy="1374518"/>
            </a:xfrm>
          </p:grpSpPr>
          <p:sp>
            <p:nvSpPr>
              <p:cNvPr id="82" name="Rectangle 8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grpSp>
        <p:pic>
          <p:nvPicPr>
            <p:cNvPr id="68" name="Picture 6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67" name="Content Placeholder 3"/>
          <p:cNvSpPr>
            <a:spLocks noGrp="1"/>
          </p:cNvSpPr>
          <p:nvPr>
            <p:ph idx="1"/>
          </p:nvPr>
        </p:nvSpPr>
        <p:spPr>
          <a:xfrm>
            <a:off x="361368" y="3733459"/>
            <a:ext cx="11718088" cy="2929265"/>
          </a:xfrm>
        </p:spPr>
        <p:txBody>
          <a:bodyPr>
            <a:normAutofit/>
          </a:bodyPr>
          <a:lstStyle/>
          <a:p>
            <a:pPr marL="14287" indent="0">
              <a:buNone/>
            </a:pPr>
            <a:r>
              <a:rPr lang="en-US" b="1" dirty="0" smtClean="0"/>
              <a:t>Common Interface </a:t>
            </a:r>
            <a:r>
              <a:rPr lang="en-US" b="1" dirty="0" smtClean="0">
                <a:sym typeface="Wingdings"/>
              </a:rPr>
              <a:t> </a:t>
            </a:r>
            <a:r>
              <a:rPr lang="en-US" b="1" dirty="0" smtClean="0"/>
              <a:t>Simplifies </a:t>
            </a:r>
            <a:r>
              <a:rPr lang="en-US" b="1" dirty="0"/>
              <a:t>Deployment: </a:t>
            </a:r>
            <a:endParaRPr lang="en-US" b="1" dirty="0" smtClean="0"/>
          </a:p>
          <a:p>
            <a:r>
              <a:rPr lang="en-US" dirty="0" smtClean="0"/>
              <a:t>Evaluate models using original code &amp; systems</a:t>
            </a:r>
          </a:p>
          <a:p>
            <a:r>
              <a:rPr lang="en-US" dirty="0" smtClean="0"/>
              <a:t>Models run in separate processes as Docker containers</a:t>
            </a:r>
          </a:p>
          <a:p>
            <a:pPr lvl="1"/>
            <a:r>
              <a:rPr lang="en-US" dirty="0" smtClean="0"/>
              <a:t>Resource isolation: </a:t>
            </a:r>
            <a:r>
              <a:rPr lang="en-US" dirty="0"/>
              <a:t>Cutting edge ML frameworks can be buggy</a:t>
            </a:r>
            <a:endParaRPr lang="en-US" dirty="0" smtClean="0"/>
          </a:p>
          <a:p>
            <a:pPr lvl="1"/>
            <a:r>
              <a:rPr lang="en-US" dirty="0" smtClean="0"/>
              <a:t>Scale-out</a:t>
            </a:r>
          </a:p>
        </p:txBody>
      </p:sp>
      <p:grpSp>
        <p:nvGrpSpPr>
          <p:cNvPr id="85" name="Group 84"/>
          <p:cNvGrpSpPr/>
          <p:nvPr/>
        </p:nvGrpSpPr>
        <p:grpSpPr>
          <a:xfrm>
            <a:off x="10267791" y="2018242"/>
            <a:ext cx="2418934" cy="1374518"/>
            <a:chOff x="8110363" y="5304390"/>
            <a:chExt cx="2418934" cy="1374518"/>
          </a:xfrm>
        </p:grpSpPr>
        <p:sp>
          <p:nvSpPr>
            <p:cNvPr id="86" name="Rectangle 85"/>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7" name="Picture 86"/>
            <p:cNvPicPr>
              <a:picLocks noChangeAspect="1"/>
            </p:cNvPicPr>
            <p:nvPr/>
          </p:nvPicPr>
          <p:blipFill>
            <a:blip r:embed="rId9"/>
            <a:stretch>
              <a:fillRect/>
            </a:stretch>
          </p:blipFill>
          <p:spPr>
            <a:xfrm>
              <a:off x="8320058" y="5845977"/>
              <a:ext cx="2032000" cy="736600"/>
            </a:xfrm>
            <a:prstGeom prst="rect">
              <a:avLst/>
            </a:prstGeom>
          </p:spPr>
        </p:pic>
        <p:sp>
          <p:nvSpPr>
            <p:cNvPr id="88" name="Rectangle 87"/>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89" name="Group 88"/>
          <p:cNvGrpSpPr/>
          <p:nvPr/>
        </p:nvGrpSpPr>
        <p:grpSpPr>
          <a:xfrm>
            <a:off x="10781982" y="1346055"/>
            <a:ext cx="1197411" cy="635052"/>
            <a:chOff x="1055580" y="4658605"/>
            <a:chExt cx="1197411" cy="635052"/>
          </a:xfrm>
        </p:grpSpPr>
        <p:sp>
          <p:nvSpPr>
            <p:cNvPr id="90" name="Up-Down Arrow 8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TextBox 9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a:latin typeface="Helvetica Neue" charset="0"/>
                <a:ea typeface="Helvetica Neue" charset="0"/>
                <a:cs typeface="Helvetica Neue" charset="0"/>
              </a:endParaRPr>
            </a:p>
          </p:txBody>
        </p:sp>
      </p:grpSp>
      <p:grpSp>
        <p:nvGrpSpPr>
          <p:cNvPr id="92" name="Group 91"/>
          <p:cNvGrpSpPr/>
          <p:nvPr/>
        </p:nvGrpSpPr>
        <p:grpSpPr>
          <a:xfrm>
            <a:off x="12673468" y="2779863"/>
            <a:ext cx="542513" cy="147044"/>
            <a:chOff x="10658591" y="6109729"/>
            <a:chExt cx="874878" cy="237129"/>
          </a:xfrm>
        </p:grpSpPr>
        <p:sp>
          <p:nvSpPr>
            <p:cNvPr id="93" name="Oval 92"/>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14" name="Group 113"/>
          <p:cNvGrpSpPr/>
          <p:nvPr/>
        </p:nvGrpSpPr>
        <p:grpSpPr>
          <a:xfrm>
            <a:off x="4566994" y="1355580"/>
            <a:ext cx="1197411" cy="635052"/>
            <a:chOff x="1055580" y="4658605"/>
            <a:chExt cx="1197411" cy="635052"/>
          </a:xfrm>
        </p:grpSpPr>
        <p:sp>
          <p:nvSpPr>
            <p:cNvPr id="115" name="Up-Down Arrow 114"/>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TextBox 115"/>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21" name="Group 120"/>
          <p:cNvGrpSpPr/>
          <p:nvPr/>
        </p:nvGrpSpPr>
        <p:grpSpPr>
          <a:xfrm>
            <a:off x="6481523" y="1341289"/>
            <a:ext cx="1197411" cy="635052"/>
            <a:chOff x="1055580" y="4658605"/>
            <a:chExt cx="1197411" cy="635052"/>
          </a:xfrm>
        </p:grpSpPr>
        <p:sp>
          <p:nvSpPr>
            <p:cNvPr id="122" name="Up-Down Arrow 121"/>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TextBox 122"/>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26" name="Group 125"/>
          <p:cNvGrpSpPr/>
          <p:nvPr/>
        </p:nvGrpSpPr>
        <p:grpSpPr>
          <a:xfrm>
            <a:off x="4338757" y="2007505"/>
            <a:ext cx="1810909" cy="1374518"/>
            <a:chOff x="6079346" y="5304390"/>
            <a:chExt cx="1810909" cy="1374518"/>
          </a:xfrm>
        </p:grpSpPr>
        <p:pic>
          <p:nvPicPr>
            <p:cNvPr id="127" name="Picture 126"/>
            <p:cNvPicPr>
              <a:picLocks noChangeAspect="1"/>
            </p:cNvPicPr>
            <p:nvPr/>
          </p:nvPicPr>
          <p:blipFill rotWithShape="1">
            <a:blip r:embed="rId10" cstate="screen">
              <a:extLst>
                <a:ext uri="{28A0092B-C50C-407E-A947-70E740481C1C}">
                  <a14:useLocalDpi xmlns:a14="http://schemas.microsoft.com/office/drawing/2010/main"/>
                </a:ext>
              </a:extLst>
            </a:blip>
            <a:srcRect t="1" b="23538"/>
            <a:stretch/>
          </p:blipFill>
          <p:spPr>
            <a:xfrm>
              <a:off x="6106711" y="5666228"/>
              <a:ext cx="1764600" cy="1005840"/>
            </a:xfrm>
            <a:prstGeom prst="rect">
              <a:avLst/>
            </a:prstGeom>
          </p:spPr>
        </p:pic>
        <p:sp>
          <p:nvSpPr>
            <p:cNvPr id="128" name="Rectangle 127"/>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9" name="Rectangle 128"/>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0" name="Group 129"/>
          <p:cNvGrpSpPr/>
          <p:nvPr/>
        </p:nvGrpSpPr>
        <p:grpSpPr>
          <a:xfrm>
            <a:off x="6236507" y="2018242"/>
            <a:ext cx="1810909" cy="1374518"/>
            <a:chOff x="6079346" y="5304390"/>
            <a:chExt cx="1810909" cy="1374518"/>
          </a:xfrm>
        </p:grpSpPr>
        <p:pic>
          <p:nvPicPr>
            <p:cNvPr id="131" name="Picture 130"/>
            <p:cNvPicPr>
              <a:picLocks noChangeAspect="1"/>
            </p:cNvPicPr>
            <p:nvPr/>
          </p:nvPicPr>
          <p:blipFill rotWithShape="1">
            <a:blip r:embed="rId10" cstate="screen">
              <a:extLst>
                <a:ext uri="{28A0092B-C50C-407E-A947-70E740481C1C}">
                  <a14:useLocalDpi xmlns:a14="http://schemas.microsoft.com/office/drawing/2010/main"/>
                </a:ext>
              </a:extLst>
            </a:blip>
            <a:srcRect t="1" b="23538"/>
            <a:stretch/>
          </p:blipFill>
          <p:spPr>
            <a:xfrm>
              <a:off x="6106711" y="5666228"/>
              <a:ext cx="1764600" cy="1005840"/>
            </a:xfrm>
            <a:prstGeom prst="rect">
              <a:avLst/>
            </a:prstGeom>
          </p:spPr>
        </p:pic>
        <p:sp>
          <p:nvSpPr>
            <p:cNvPr id="132" name="Rectangle 131"/>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3" name="Rectangle 132"/>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grpSp>
        <p:nvGrpSpPr>
          <p:cNvPr id="134" name="Group 133"/>
          <p:cNvGrpSpPr/>
          <p:nvPr/>
        </p:nvGrpSpPr>
        <p:grpSpPr>
          <a:xfrm>
            <a:off x="8252149" y="2031231"/>
            <a:ext cx="1810909" cy="1374518"/>
            <a:chOff x="6079346" y="5304390"/>
            <a:chExt cx="1810909" cy="1374518"/>
          </a:xfrm>
        </p:grpSpPr>
        <p:pic>
          <p:nvPicPr>
            <p:cNvPr id="135" name="Picture 134"/>
            <p:cNvPicPr>
              <a:picLocks noChangeAspect="1"/>
            </p:cNvPicPr>
            <p:nvPr/>
          </p:nvPicPr>
          <p:blipFill rotWithShape="1">
            <a:blip r:embed="rId10" cstate="screen">
              <a:extLst>
                <a:ext uri="{28A0092B-C50C-407E-A947-70E740481C1C}">
                  <a14:useLocalDpi xmlns:a14="http://schemas.microsoft.com/office/drawing/2010/main"/>
                </a:ext>
              </a:extLst>
            </a:blip>
            <a:srcRect t="1" b="23538"/>
            <a:stretch/>
          </p:blipFill>
          <p:spPr>
            <a:xfrm>
              <a:off x="6106711" y="5666228"/>
              <a:ext cx="1764600" cy="1005840"/>
            </a:xfrm>
            <a:prstGeom prst="rect">
              <a:avLst/>
            </a:prstGeom>
          </p:spPr>
        </p:pic>
        <p:sp>
          <p:nvSpPr>
            <p:cNvPr id="136" name="Rectangle 135"/>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7" name="Rectangle 136"/>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smtClean="0">
                  <a:solidFill>
                    <a:schemeClr val="bg1"/>
                  </a:solidFill>
                  <a:latin typeface="Helvetica Neue" charset="0"/>
                  <a:ea typeface="Helvetica Neue" charset="0"/>
                  <a:cs typeface="Helvetica Neue" charset="0"/>
                </a:rPr>
                <a:t>MC</a:t>
              </a:r>
              <a:endParaRPr lang="en-US" sz="2400">
                <a:solidFill>
                  <a:schemeClr val="bg1"/>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180755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053" y="1403986"/>
            <a:ext cx="10948987" cy="5286374"/>
          </a:xfrm>
        </p:spPr>
        <p:txBody>
          <a:bodyPr>
            <a:normAutofit/>
          </a:bodyPr>
          <a:lstStyle/>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Containerized frameworks: </a:t>
            </a:r>
            <a:r>
              <a:rPr lang="en-US" sz="4300" i="1" dirty="0" smtClean="0">
                <a:solidFill>
                  <a:schemeClr val="accent6">
                    <a:lumMod val="75000"/>
                  </a:schemeClr>
                </a:solidFill>
              </a:rPr>
              <a:t>unified abstraction and isolation</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Cross-framework caching and batching: </a:t>
            </a:r>
            <a:r>
              <a:rPr lang="en-US" sz="4300" i="1" dirty="0" smtClean="0">
                <a:solidFill>
                  <a:schemeClr val="accent6">
                    <a:lumMod val="75000"/>
                  </a:schemeClr>
                </a:solidFill>
              </a:rPr>
              <a:t>optimize throughput and latency</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Cross-framework model composition: </a:t>
            </a:r>
            <a:r>
              <a:rPr lang="en-US" sz="4300" i="1" dirty="0" smtClean="0">
                <a:solidFill>
                  <a:schemeClr val="accent6">
                    <a:lumMod val="75000"/>
                  </a:schemeClr>
                </a:solidFill>
              </a:rPr>
              <a:t>improved accuracy through ensembles and bandits</a:t>
            </a:r>
          </a:p>
        </p:txBody>
      </p:sp>
      <p:sp>
        <p:nvSpPr>
          <p:cNvPr id="5" name="Title 1"/>
          <p:cNvSpPr txBox="1">
            <a:spLocks/>
          </p:cNvSpPr>
          <p:nvPr/>
        </p:nvSpPr>
        <p:spPr>
          <a:xfrm>
            <a:off x="235743" y="7842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chemeClr val="accent6">
                    <a:lumMod val="75000"/>
                  </a:schemeClr>
                </a:solidFill>
                <a:latin typeface="Futura-BoldOblique" charset="0"/>
                <a:ea typeface="Futura-BoldOblique" charset="0"/>
                <a:cs typeface="Futura-BoldOblique" charset="0"/>
              </a:rPr>
              <a:t>Technologies inside Clipper</a:t>
            </a:r>
            <a:endParaRPr lang="en-US" sz="4800" b="1" dirty="0">
              <a:solidFill>
                <a:schemeClr val="accent6">
                  <a:lumMod val="75000"/>
                </a:schemeClr>
              </a:solidFill>
              <a:latin typeface="Helvetica Neue Medium" charset="0"/>
              <a:ea typeface="Helvetica Neue Medium" charset="0"/>
              <a:cs typeface="Helvetica Neue Medium" charset="0"/>
            </a:endParaRPr>
          </a:p>
        </p:txBody>
      </p:sp>
      <p:sp>
        <p:nvSpPr>
          <p:cNvPr id="4" name="Rectangle 3"/>
          <p:cNvSpPr/>
          <p:nvPr/>
        </p:nvSpPr>
        <p:spPr>
          <a:xfrm>
            <a:off x="347132" y="4715933"/>
            <a:ext cx="11311467" cy="188806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5743" y="1262964"/>
            <a:ext cx="11311467" cy="146658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1675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1118352"/>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Architecture</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48674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48674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2"/>
            <a:ext cx="1166301" cy="57172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15263" y="1209029"/>
            <a:ext cx="1652740" cy="486742"/>
          </a:xfrm>
          <a:prstGeom prst="rect">
            <a:avLst/>
          </a:prstGeom>
        </p:spPr>
      </p:pic>
      <p:pic>
        <p:nvPicPr>
          <p:cNvPr id="30" name="Picture 29"/>
          <p:cNvPicPr>
            <a:picLocks noChangeAspect="1"/>
          </p:cNvPicPr>
          <p:nvPr/>
        </p:nvPicPr>
        <p:blipFill>
          <a:blip r:embed="rId8"/>
          <a:stretch>
            <a:fillRect/>
          </a:stretch>
        </p:blipFill>
        <p:spPr>
          <a:xfrm>
            <a:off x="8320058" y="6469862"/>
            <a:ext cx="2032000" cy="590692"/>
          </a:xfrm>
          <a:prstGeom prst="rect">
            <a:avLst/>
          </a:prstGeom>
        </p:spPr>
      </p:pic>
      <p:sp>
        <p:nvSpPr>
          <p:cNvPr id="2" name="Rectangle 1"/>
          <p:cNvSpPr/>
          <p:nvPr/>
        </p:nvSpPr>
        <p:spPr>
          <a:xfrm>
            <a:off x="4285691" y="6436458"/>
            <a:ext cx="1524776" cy="769441"/>
          </a:xfrm>
          <a:prstGeom prst="rect">
            <a:avLst/>
          </a:prstGeom>
        </p:spPr>
        <p:txBody>
          <a:bodyPr wrap="none">
            <a:spAutoFit/>
          </a:bodyPr>
          <a:lstStyle/>
          <a:p>
            <a:r>
              <a:rPr lang="en-US" sz="4400" dirty="0" err="1">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3" name="TextBox 2"/>
          <p:cNvSpPr txBox="1"/>
          <p:nvPr/>
        </p:nvSpPr>
        <p:spPr>
          <a:xfrm>
            <a:off x="445537" y="1183891"/>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781929"/>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781929"/>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807068"/>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11" name="Group 10"/>
          <p:cNvGrpSpPr/>
          <p:nvPr/>
        </p:nvGrpSpPr>
        <p:grpSpPr>
          <a:xfrm>
            <a:off x="634701" y="3946785"/>
            <a:ext cx="10997397" cy="1181124"/>
            <a:chOff x="634701" y="3898271"/>
            <a:chExt cx="10997397" cy="1181124"/>
          </a:xfrm>
        </p:grpSpPr>
        <p:sp>
          <p:nvSpPr>
            <p:cNvPr id="63" name="Rectangle 62"/>
            <p:cNvSpPr/>
            <p:nvPr/>
          </p:nvSpPr>
          <p:spPr>
            <a:xfrm>
              <a:off x="634701" y="3898271"/>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sp>
          <p:nvSpPr>
            <p:cNvPr id="82" name="Rounded Rectangle 81"/>
            <p:cNvSpPr/>
            <p:nvPr/>
          </p:nvSpPr>
          <p:spPr>
            <a:xfrm>
              <a:off x="780876" y="397123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Caching</a:t>
              </a:r>
              <a:endParaRPr lang="en-US" sz="2800" dirty="0">
                <a:solidFill>
                  <a:schemeClr val="tx1"/>
                </a:solidFill>
                <a:latin typeface="Helvetica Neue" charset="0"/>
                <a:ea typeface="Helvetica Neue" charset="0"/>
                <a:cs typeface="Helvetica Neue" charset="0"/>
              </a:endParaRPr>
            </a:p>
          </p:txBody>
        </p:sp>
        <p:sp>
          <p:nvSpPr>
            <p:cNvPr id="83" name="Rounded Rectangle 82"/>
            <p:cNvSpPr/>
            <p:nvPr/>
          </p:nvSpPr>
          <p:spPr>
            <a:xfrm>
              <a:off x="780876" y="4531828"/>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Latency-Aware Batching</a:t>
              </a:r>
              <a:endParaRPr lang="en-US" sz="2800" dirty="0">
                <a:solidFill>
                  <a:schemeClr val="tx1"/>
                </a:solidFill>
                <a:latin typeface="Helvetica Neue" charset="0"/>
                <a:ea typeface="Helvetica Neue" charset="0"/>
                <a:cs typeface="Helvetica Neue" charset="0"/>
              </a:endParaRPr>
            </a:p>
          </p:txBody>
        </p:sp>
      </p:grpSp>
      <p:grpSp>
        <p:nvGrpSpPr>
          <p:cNvPr id="84" name="Group 83"/>
          <p:cNvGrpSpPr/>
          <p:nvPr/>
        </p:nvGrpSpPr>
        <p:grpSpPr>
          <a:xfrm>
            <a:off x="445537" y="5992897"/>
            <a:ext cx="3361842" cy="1374518"/>
            <a:chOff x="445537" y="5992897"/>
            <a:chExt cx="3361842" cy="1374518"/>
          </a:xfrm>
        </p:grpSpPr>
        <p:sp>
          <p:nvSpPr>
            <p:cNvPr id="85" name="Rectangle 84"/>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87" name="Picture 8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spTree>
    <p:extLst>
      <p:ext uri="{BB962C8B-B14F-4D97-AF65-F5344CB8AC3E}">
        <p14:creationId xmlns:p14="http://schemas.microsoft.com/office/powerpoint/2010/main" val="1296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391250" y="2304376"/>
            <a:ext cx="1904865" cy="2908912"/>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96" name="Right Arrow 95"/>
          <p:cNvSpPr/>
          <p:nvPr/>
        </p:nvSpPr>
        <p:spPr>
          <a:xfrm>
            <a:off x="2561529" y="3223357"/>
            <a:ext cx="1720874" cy="1123018"/>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Training</a:t>
            </a:r>
          </a:p>
        </p:txBody>
      </p:sp>
      <p:grpSp>
        <p:nvGrpSpPr>
          <p:cNvPr id="74" name="Group 73"/>
          <p:cNvGrpSpPr/>
          <p:nvPr/>
        </p:nvGrpSpPr>
        <p:grpSpPr>
          <a:xfrm>
            <a:off x="4665337" y="2813583"/>
            <a:ext cx="2649647" cy="1532793"/>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21" name="TextBox 20"/>
          <p:cNvSpPr txBox="1"/>
          <p:nvPr/>
        </p:nvSpPr>
        <p:spPr>
          <a:xfrm>
            <a:off x="2007578" y="903804"/>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grpSp>
        <p:nvGrpSpPr>
          <p:cNvPr id="23" name="Group 22"/>
          <p:cNvGrpSpPr/>
          <p:nvPr/>
        </p:nvGrpSpPr>
        <p:grpSpPr>
          <a:xfrm>
            <a:off x="9583118" y="2401159"/>
            <a:ext cx="2584361" cy="3035836"/>
            <a:chOff x="6934007" y="1783903"/>
            <a:chExt cx="1938271" cy="2276877"/>
          </a:xfrm>
        </p:grpSpPr>
        <p:grpSp>
          <p:nvGrpSpPr>
            <p:cNvPr id="24" name="Group 23"/>
            <p:cNvGrpSpPr/>
            <p:nvPr/>
          </p:nvGrpSpPr>
          <p:grpSpPr>
            <a:xfrm>
              <a:off x="7248513" y="1783903"/>
              <a:ext cx="1377229" cy="1732148"/>
              <a:chOff x="9125207" y="2174230"/>
              <a:chExt cx="1380488" cy="1736247"/>
            </a:xfrm>
          </p:grpSpPr>
          <p:sp>
            <p:nvSpPr>
              <p:cNvPr id="26" name="Rectangle 25"/>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7" name="Rectangle 26"/>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8" name="Rectangle 27"/>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9" name="Group 28"/>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25" name="TextBox 24"/>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37" name="Right Arrow 36"/>
          <p:cNvSpPr/>
          <p:nvPr/>
        </p:nvSpPr>
        <p:spPr>
          <a:xfrm>
            <a:off x="7640163" y="352788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38" name="Left Arrow 37"/>
          <p:cNvSpPr/>
          <p:nvPr/>
        </p:nvSpPr>
        <p:spPr>
          <a:xfrm>
            <a:off x="7490231" y="211247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39" name="Group 38"/>
          <p:cNvGrpSpPr/>
          <p:nvPr/>
        </p:nvGrpSpPr>
        <p:grpSpPr>
          <a:xfrm>
            <a:off x="10255626" y="2996194"/>
            <a:ext cx="1320617" cy="736469"/>
            <a:chOff x="7584821" y="2225245"/>
            <a:chExt cx="990463" cy="552352"/>
          </a:xfrm>
        </p:grpSpPr>
        <p:sp>
          <p:nvSpPr>
            <p:cNvPr id="40" name="Rectangle 39"/>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1" name="Oval 40"/>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2" name="Triangle 41"/>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43" name="Rectangle 42"/>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4" name="Rectangle 43"/>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45" name="Straight Connector 44"/>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46" name="TextBox 45"/>
          <p:cNvSpPr txBox="1"/>
          <p:nvPr/>
        </p:nvSpPr>
        <p:spPr>
          <a:xfrm>
            <a:off x="10558386" y="2759191"/>
            <a:ext cx="697627" cy="1200329"/>
          </a:xfrm>
          <a:prstGeom prst="rect">
            <a:avLst/>
          </a:prstGeom>
          <a:noFill/>
        </p:spPr>
        <p:txBody>
          <a:bodyPr wrap="none" rtlCol="0">
            <a:spAutoFit/>
          </a:bodyPr>
          <a:lstStyle/>
          <a:p>
            <a:pPr defTabSz="609585" fontAlgn="base">
              <a:spcBef>
                <a:spcPct val="0"/>
              </a:spcBef>
              <a:spcAft>
                <a:spcPct val="0"/>
              </a:spcAft>
            </a:pPr>
            <a:r>
              <a:rPr lang="en-US" sz="7200" b="1" dirty="0">
                <a:solidFill>
                  <a:srgbClr val="4472C4"/>
                </a:solidFill>
                <a:latin typeface="Helvetica Neue" charset="0"/>
                <a:ea typeface="Helvetica Neue" charset="0"/>
                <a:cs typeface="Helvetica Neue" charset="0"/>
              </a:rPr>
              <a:t>?</a:t>
            </a:r>
          </a:p>
        </p:txBody>
      </p:sp>
      <p:sp>
        <p:nvSpPr>
          <p:cNvPr id="47" name="TextBox 46"/>
          <p:cNvSpPr txBox="1"/>
          <p:nvPr/>
        </p:nvSpPr>
        <p:spPr>
          <a:xfrm>
            <a:off x="8411705" y="903804"/>
            <a:ext cx="215315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Serving</a:t>
            </a:r>
            <a:endParaRPr lang="en-US" sz="4267" b="1" dirty="0">
              <a:solidFill>
                <a:prstClr val="black"/>
              </a:solidFill>
              <a:latin typeface="Helvetica Neue" charset="0"/>
              <a:ea typeface="Helvetica Neue" charset="0"/>
              <a:cs typeface="Helvetica Neue" charset="0"/>
            </a:endParaRPr>
          </a:p>
        </p:txBody>
      </p:sp>
      <p:sp>
        <p:nvSpPr>
          <p:cNvPr id="48" name="TextBox 47"/>
          <p:cNvSpPr txBox="1"/>
          <p:nvPr/>
        </p:nvSpPr>
        <p:spPr>
          <a:xfrm>
            <a:off x="5143530" y="4393288"/>
            <a:ext cx="1521570" cy="666786"/>
          </a:xfrm>
          <a:prstGeom prst="rect">
            <a:avLst/>
          </a:prstGeom>
          <a:noFill/>
        </p:spPr>
        <p:txBody>
          <a:bodyPr wrap="none" rtlCol="0">
            <a:spAutoFit/>
          </a:bodyPr>
          <a:lstStyle/>
          <a:p>
            <a:pPr algn="ctr" defTabSz="609585" fontAlgn="base">
              <a:spcBef>
                <a:spcPct val="0"/>
              </a:spcBef>
              <a:spcAft>
                <a:spcPct val="0"/>
              </a:spcAft>
            </a:pPr>
            <a:r>
              <a:rPr lang="en-US" sz="3733"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8702" y="3211701"/>
            <a:ext cx="1102291" cy="586325"/>
          </a:xfrm>
          <a:prstGeom prst="rect">
            <a:avLst/>
          </a:prstGeom>
        </p:spPr>
      </p:pic>
    </p:spTree>
    <p:extLst>
      <p:ext uri="{BB962C8B-B14F-4D97-AF65-F5344CB8AC3E}">
        <p14:creationId xmlns:p14="http://schemas.microsoft.com/office/powerpoint/2010/main" val="99097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par>
                          <p:cTn id="21" fill="hold">
                            <p:stCondLst>
                              <p:cond delay="500"/>
                            </p:stCondLst>
                            <p:childTnLst>
                              <p:par>
                                <p:cTn id="22" presetID="10" presetClass="exit" presetSubtype="0" fill="hold" grpId="1" nodeType="afterEffect">
                                  <p:stCondLst>
                                    <p:cond delay="0"/>
                                  </p:stCondLst>
                                  <p:childTnLst>
                                    <p:animEffect transition="out" filter="fade">
                                      <p:cBhvr>
                                        <p:cTn id="23" dur="500"/>
                                        <p:tgtEl>
                                          <p:spTgt spid="46"/>
                                        </p:tgtEl>
                                      </p:cBhvr>
                                    </p:animEffect>
                                    <p:set>
                                      <p:cBhvr>
                                        <p:cTn id="24" dur="1" fill="hold">
                                          <p:stCondLst>
                                            <p:cond delay="499"/>
                                          </p:stCondLst>
                                        </p:cTn>
                                        <p:tgtEl>
                                          <p:spTgt spid="4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6" grpId="0"/>
      <p:bldP spid="46"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26023" y="1852807"/>
            <a:ext cx="3885557" cy="1981277"/>
            <a:chOff x="374332" y="1887984"/>
            <a:chExt cx="3885557" cy="1981277"/>
          </a:xfrm>
        </p:grpSpPr>
        <p:grpSp>
          <p:nvGrpSpPr>
            <p:cNvPr id="41" name="Group 40"/>
            <p:cNvGrpSpPr/>
            <p:nvPr/>
          </p:nvGrpSpPr>
          <p:grpSpPr>
            <a:xfrm>
              <a:off x="374332" y="1887984"/>
              <a:ext cx="1836305" cy="1981277"/>
              <a:chOff x="374332" y="1887984"/>
              <a:chExt cx="1836305" cy="1981277"/>
            </a:xfrm>
          </p:grpSpPr>
          <p:sp>
            <p:nvSpPr>
              <p:cNvPr id="9" name="Rectangle 8"/>
              <p:cNvSpPr/>
              <p:nvPr/>
            </p:nvSpPr>
            <p:spPr>
              <a:xfrm>
                <a:off x="374332" y="1887984"/>
                <a:ext cx="1836305" cy="198127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0" name="Rectangle 9"/>
              <p:cNvSpPr/>
              <p:nvPr/>
            </p:nvSpPr>
            <p:spPr>
              <a:xfrm>
                <a:off x="493217" y="2023345"/>
                <a:ext cx="1596800" cy="18770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1" name="Rectangle 10"/>
              <p:cNvSpPr/>
              <p:nvPr/>
            </p:nvSpPr>
            <p:spPr>
              <a:xfrm>
                <a:off x="493217" y="2325958"/>
                <a:ext cx="1596800" cy="142372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39" name="Rectangle 38"/>
            <p:cNvSpPr/>
            <p:nvPr/>
          </p:nvSpPr>
          <p:spPr>
            <a:xfrm>
              <a:off x="2256840" y="2093792"/>
              <a:ext cx="2003049" cy="1569660"/>
            </a:xfrm>
            <a:prstGeom prst="rect">
              <a:avLst/>
            </a:prstGeom>
          </p:spPr>
          <p:txBody>
            <a:bodyPr wrap="none">
              <a:spAutoFit/>
            </a:bodyPr>
            <a:lstStyle/>
            <a:p>
              <a:pPr marL="14287" lvl="0"/>
              <a:r>
                <a:rPr lang="en-US" sz="2400" dirty="0" smtClean="0">
                  <a:solidFill>
                    <a:srgbClr val="000000"/>
                  </a:solidFill>
                  <a:latin typeface="Helvetica Neue Light" charset="0"/>
                  <a:ea typeface="Helvetica Neue Light" charset="0"/>
                  <a:cs typeface="Helvetica Neue Light" charset="0"/>
                </a:rPr>
                <a:t>A single </a:t>
              </a:r>
            </a:p>
            <a:p>
              <a:pPr marL="14287" lvl="0"/>
              <a:r>
                <a:rPr lang="en-US" sz="2400" dirty="0" smtClean="0">
                  <a:solidFill>
                    <a:srgbClr val="000000"/>
                  </a:solidFill>
                  <a:latin typeface="Helvetica Neue Light" charset="0"/>
                  <a:ea typeface="Helvetica Neue Light" charset="0"/>
                  <a:cs typeface="Helvetica Neue Light" charset="0"/>
                </a:rPr>
                <a:t>page </a:t>
              </a:r>
              <a:r>
                <a:rPr lang="en-US" sz="2400" dirty="0">
                  <a:solidFill>
                    <a:srgbClr val="000000"/>
                  </a:solidFill>
                  <a:latin typeface="Helvetica Neue Light" charset="0"/>
                  <a:ea typeface="Helvetica Neue Light" charset="0"/>
                  <a:cs typeface="Helvetica Neue Light" charset="0"/>
                </a:rPr>
                <a:t>load </a:t>
              </a:r>
              <a:r>
                <a:rPr lang="en-US" sz="2400" dirty="0" smtClean="0">
                  <a:solidFill>
                    <a:srgbClr val="000000"/>
                  </a:solidFill>
                  <a:latin typeface="Helvetica Neue Light" charset="0"/>
                  <a:ea typeface="Helvetica Neue Light" charset="0"/>
                  <a:cs typeface="Helvetica Neue Light" charset="0"/>
                </a:rPr>
                <a:t/>
              </a:r>
              <a:br>
                <a:rPr lang="en-US" sz="2400" dirty="0" smtClean="0">
                  <a:solidFill>
                    <a:srgbClr val="000000"/>
                  </a:solidFill>
                  <a:latin typeface="Helvetica Neue Light" charset="0"/>
                  <a:ea typeface="Helvetica Neue Light" charset="0"/>
                  <a:cs typeface="Helvetica Neue Light" charset="0"/>
                </a:rPr>
              </a:br>
              <a:r>
                <a:rPr lang="en-US" sz="2400" dirty="0" smtClean="0">
                  <a:solidFill>
                    <a:srgbClr val="000000"/>
                  </a:solidFill>
                  <a:latin typeface="Helvetica Neue Light" charset="0"/>
                  <a:ea typeface="Helvetica Neue Light" charset="0"/>
                  <a:cs typeface="Helvetica Neue Light" charset="0"/>
                  <a:sym typeface="Wingdings"/>
                </a:rPr>
                <a:t>may generate</a:t>
              </a:r>
            </a:p>
            <a:p>
              <a:pPr marL="14287" lvl="0"/>
              <a:r>
                <a:rPr lang="en-US" sz="2400" dirty="0" smtClean="0">
                  <a:solidFill>
                    <a:srgbClr val="000000"/>
                  </a:solidFill>
                  <a:latin typeface="Helvetica Neue Light" charset="0"/>
                  <a:ea typeface="Helvetica Neue Light" charset="0"/>
                  <a:cs typeface="Helvetica Neue Light" charset="0"/>
                  <a:sym typeface="Wingdings"/>
                </a:rPr>
                <a:t>many </a:t>
              </a:r>
              <a:r>
                <a:rPr lang="en-US" sz="2400" dirty="0">
                  <a:solidFill>
                    <a:srgbClr val="000000"/>
                  </a:solidFill>
                  <a:latin typeface="Helvetica Neue Light" charset="0"/>
                  <a:ea typeface="Helvetica Neue Light" charset="0"/>
                  <a:cs typeface="Helvetica Neue Light" charset="0"/>
                  <a:sym typeface="Wingdings"/>
                </a:rPr>
                <a:t>queries</a:t>
              </a:r>
            </a:p>
          </p:txBody>
        </p:sp>
      </p:grpSp>
      <p:sp>
        <p:nvSpPr>
          <p:cNvPr id="2" name="Title 1"/>
          <p:cNvSpPr>
            <a:spLocks noGrp="1"/>
          </p:cNvSpPr>
          <p:nvPr>
            <p:ph type="title"/>
          </p:nvPr>
        </p:nvSpPr>
        <p:spPr>
          <a:xfrm>
            <a:off x="190004" y="-34791"/>
            <a:ext cx="12896828" cy="1325563"/>
          </a:xfrm>
        </p:spPr>
        <p:txBody>
          <a:bodyPr>
            <a:normAutofit/>
          </a:bodyPr>
          <a:lstStyle/>
          <a:p>
            <a:r>
              <a:rPr lang="en-US" i="1" dirty="0" smtClean="0"/>
              <a:t>Batching </a:t>
            </a:r>
            <a:r>
              <a:rPr lang="en-US" dirty="0" smtClean="0"/>
              <a:t>to Improve Throughput</a:t>
            </a:r>
            <a:endParaRPr lang="en-US" i="1" dirty="0"/>
          </a:p>
        </p:txBody>
      </p:sp>
      <p:sp>
        <p:nvSpPr>
          <p:cNvPr id="3" name="Content Placeholder 2"/>
          <p:cNvSpPr>
            <a:spLocks noGrp="1"/>
          </p:cNvSpPr>
          <p:nvPr>
            <p:ph idx="1"/>
          </p:nvPr>
        </p:nvSpPr>
        <p:spPr>
          <a:xfrm>
            <a:off x="5099538" y="1142658"/>
            <a:ext cx="6843933" cy="1809528"/>
          </a:xfrm>
        </p:spPr>
        <p:txBody>
          <a:bodyPr>
            <a:normAutofit/>
          </a:bodyPr>
          <a:lstStyle/>
          <a:p>
            <a:r>
              <a:rPr lang="en-US" dirty="0" smtClean="0"/>
              <a:t>Optimal batch depends on:</a:t>
            </a:r>
          </a:p>
          <a:p>
            <a:pPr lvl="1"/>
            <a:r>
              <a:rPr lang="en-US" dirty="0"/>
              <a:t>hardware </a:t>
            </a:r>
            <a:r>
              <a:rPr lang="en-US" dirty="0" smtClean="0"/>
              <a:t>configuration</a:t>
            </a:r>
          </a:p>
          <a:p>
            <a:pPr lvl="1"/>
            <a:r>
              <a:rPr lang="en-US" dirty="0" smtClean="0"/>
              <a:t>model and framework</a:t>
            </a:r>
          </a:p>
          <a:p>
            <a:pPr lvl="1"/>
            <a:r>
              <a:rPr lang="en-US" dirty="0" smtClean="0"/>
              <a:t>system load</a:t>
            </a:r>
          </a:p>
        </p:txBody>
      </p:sp>
      <p:grpSp>
        <p:nvGrpSpPr>
          <p:cNvPr id="43" name="Group 42"/>
          <p:cNvGrpSpPr/>
          <p:nvPr/>
        </p:nvGrpSpPr>
        <p:grpSpPr>
          <a:xfrm>
            <a:off x="979190" y="2447842"/>
            <a:ext cx="1343331" cy="1109784"/>
            <a:chOff x="627499" y="2483019"/>
            <a:chExt cx="1343331" cy="1109784"/>
          </a:xfrm>
        </p:grpSpPr>
        <p:grpSp>
          <p:nvGrpSpPr>
            <p:cNvPr id="40" name="Group 39"/>
            <p:cNvGrpSpPr/>
            <p:nvPr/>
          </p:nvGrpSpPr>
          <p:grpSpPr>
            <a:xfrm>
              <a:off x="627499" y="2483019"/>
              <a:ext cx="641819" cy="616629"/>
              <a:chOff x="627499" y="2483019"/>
              <a:chExt cx="641819" cy="616629"/>
            </a:xfrm>
          </p:grpSpPr>
          <p:sp>
            <p:nvSpPr>
              <p:cNvPr id="21" name="Rectangle 20"/>
              <p:cNvSpPr/>
              <p:nvPr/>
            </p:nvSpPr>
            <p:spPr>
              <a:xfrm>
                <a:off x="627499" y="2483019"/>
                <a:ext cx="641819" cy="616629"/>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2" name="Oval 21"/>
              <p:cNvSpPr/>
              <p:nvPr/>
            </p:nvSpPr>
            <p:spPr>
              <a:xfrm>
                <a:off x="756003" y="2582486"/>
                <a:ext cx="404875" cy="40487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Triangle 22"/>
              <p:cNvSpPr/>
              <p:nvPr/>
            </p:nvSpPr>
            <p:spPr>
              <a:xfrm rot="5400000">
                <a:off x="876020" y="2681274"/>
                <a:ext cx="240468" cy="207300"/>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sp>
          <p:nvSpPr>
            <p:cNvPr id="24" name="Rectangle 23"/>
            <p:cNvSpPr/>
            <p:nvPr/>
          </p:nvSpPr>
          <p:spPr>
            <a:xfrm>
              <a:off x="1436141" y="2483019"/>
              <a:ext cx="534689" cy="315008"/>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5" name="Rectangle 24"/>
            <p:cNvSpPr/>
            <p:nvPr/>
          </p:nvSpPr>
          <p:spPr>
            <a:xfrm>
              <a:off x="1436141" y="2888193"/>
              <a:ext cx="534689" cy="315008"/>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26" name="Straight Connector 25"/>
            <p:cNvCxnSpPr/>
            <p:nvPr/>
          </p:nvCxnSpPr>
          <p:spPr>
            <a:xfrm>
              <a:off x="716638" y="3219488"/>
              <a:ext cx="513985" cy="0"/>
            </a:xfrm>
            <a:prstGeom prst="line">
              <a:avLst/>
            </a:prstGeom>
          </p:spPr>
          <p:style>
            <a:lnRef idx="3">
              <a:schemeClr val="dk1"/>
            </a:lnRef>
            <a:fillRef idx="0">
              <a:schemeClr val="dk1"/>
            </a:fillRef>
            <a:effectRef idx="2">
              <a:schemeClr val="dk1"/>
            </a:effectRef>
            <a:fontRef idx="minor">
              <a:schemeClr val="tx1"/>
            </a:fontRef>
          </p:style>
        </p:cxnSp>
        <p:sp>
          <p:nvSpPr>
            <p:cNvPr id="33" name="Rectangle 32"/>
            <p:cNvSpPr/>
            <p:nvPr/>
          </p:nvSpPr>
          <p:spPr>
            <a:xfrm>
              <a:off x="642113" y="3349318"/>
              <a:ext cx="359513" cy="243485"/>
            </a:xfrm>
            <a:prstGeom prst="rect">
              <a:avLst/>
            </a:prstGeom>
            <a:solidFill>
              <a:schemeClr val="accent6">
                <a:lumMod val="75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4" name="Rectangle 33"/>
            <p:cNvSpPr/>
            <p:nvPr/>
          </p:nvSpPr>
          <p:spPr>
            <a:xfrm>
              <a:off x="1126715" y="3349318"/>
              <a:ext cx="359513" cy="243485"/>
            </a:xfrm>
            <a:prstGeom prst="rect">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5" name="Rectangle 34"/>
            <p:cNvSpPr/>
            <p:nvPr/>
          </p:nvSpPr>
          <p:spPr>
            <a:xfrm>
              <a:off x="1611317" y="3349318"/>
              <a:ext cx="359513" cy="243485"/>
            </a:xfrm>
            <a:prstGeom prst="rect">
              <a:avLst/>
            </a:prstGeom>
            <a:solidFill>
              <a:srgbClr val="00B0F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44" name="Content Placeholder 2"/>
          <p:cNvSpPr txBox="1">
            <a:spLocks/>
          </p:cNvSpPr>
          <p:nvPr/>
        </p:nvSpPr>
        <p:spPr>
          <a:xfrm>
            <a:off x="190004" y="1142657"/>
            <a:ext cx="4421576" cy="1627227"/>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Why batching helps:</a:t>
            </a:r>
            <a:endParaRPr lang="en-US" b="1" dirty="0"/>
          </a:p>
        </p:txBody>
      </p:sp>
      <p:cxnSp>
        <p:nvCxnSpPr>
          <p:cNvPr id="56" name="Straight Connector 55"/>
          <p:cNvCxnSpPr/>
          <p:nvPr/>
        </p:nvCxnSpPr>
        <p:spPr>
          <a:xfrm>
            <a:off x="4944792" y="1063044"/>
            <a:ext cx="0" cy="5534701"/>
          </a:xfrm>
          <a:prstGeom prst="line">
            <a:avLst/>
          </a:prstGeom>
        </p:spPr>
        <p:style>
          <a:lnRef idx="2">
            <a:schemeClr val="dk1"/>
          </a:lnRef>
          <a:fillRef idx="0">
            <a:schemeClr val="dk1"/>
          </a:fillRef>
          <a:effectRef idx="1">
            <a:schemeClr val="dk1"/>
          </a:effectRef>
          <a:fontRef idx="minor">
            <a:schemeClr val="tx1"/>
          </a:fontRef>
        </p:style>
      </p:cxnSp>
      <p:grpSp>
        <p:nvGrpSpPr>
          <p:cNvPr id="6" name="Group 5"/>
          <p:cNvGrpSpPr/>
          <p:nvPr/>
        </p:nvGrpSpPr>
        <p:grpSpPr>
          <a:xfrm>
            <a:off x="644361" y="4601927"/>
            <a:ext cx="4153293" cy="2054155"/>
            <a:chOff x="76162" y="4021065"/>
            <a:chExt cx="5394960" cy="2668265"/>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655" t="45911" r="29104"/>
            <a:stretch/>
          </p:blipFill>
          <p:spPr>
            <a:xfrm>
              <a:off x="76162" y="4021065"/>
              <a:ext cx="5394959" cy="2668265"/>
            </a:xfrm>
            <a:prstGeom prst="rect">
              <a:avLst/>
            </a:prstGeom>
          </p:spPr>
        </p:pic>
        <p:cxnSp>
          <p:nvCxnSpPr>
            <p:cNvPr id="37" name="Straight Connector 36"/>
            <p:cNvCxnSpPr/>
            <p:nvPr/>
          </p:nvCxnSpPr>
          <p:spPr>
            <a:xfrm flipH="1">
              <a:off x="5471121" y="4262236"/>
              <a:ext cx="1" cy="2024264"/>
            </a:xfrm>
            <a:prstGeom prst="line">
              <a:avLst/>
            </a:prstGeom>
            <a:ln w="19050"/>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rot="16200000">
            <a:off x="-258049" y="5452831"/>
            <a:ext cx="1510542" cy="400110"/>
          </a:xfrm>
          <a:prstGeom prst="rect">
            <a:avLst/>
          </a:prstGeom>
          <a:noFill/>
        </p:spPr>
        <p:txBody>
          <a:bodyPr wrap="none" rtlCol="0">
            <a:spAutoFit/>
          </a:bodyPr>
          <a:lstStyle/>
          <a:p>
            <a:pPr algn="ctr" defTabSz="914377"/>
            <a:r>
              <a:rPr lang="en-US" sz="2000" dirty="0" smtClean="0">
                <a:solidFill>
                  <a:srgbClr val="000000"/>
                </a:solidFill>
                <a:latin typeface="Helvetica Neue" charset="0"/>
                <a:ea typeface="Helvetica Neue" charset="0"/>
                <a:cs typeface="Helvetica Neue" charset="0"/>
              </a:rPr>
              <a:t>Throughput</a:t>
            </a:r>
            <a:endParaRPr lang="en-US" sz="2000" dirty="0">
              <a:solidFill>
                <a:srgbClr val="000000"/>
              </a:solidFill>
              <a:latin typeface="Helvetica Neue" charset="0"/>
              <a:ea typeface="Helvetica Neue" charset="0"/>
              <a:cs typeface="Helvetica Neue" charset="0"/>
            </a:endParaRPr>
          </a:p>
        </p:txBody>
      </p:sp>
      <p:sp>
        <p:nvSpPr>
          <p:cNvPr id="38" name="Rectangle 37"/>
          <p:cNvSpPr/>
          <p:nvPr/>
        </p:nvSpPr>
        <p:spPr>
          <a:xfrm>
            <a:off x="190004" y="4178437"/>
            <a:ext cx="4909534" cy="461665"/>
          </a:xfrm>
          <a:prstGeom prst="rect">
            <a:avLst/>
          </a:prstGeom>
        </p:spPr>
        <p:txBody>
          <a:bodyPr wrap="square">
            <a:spAutoFit/>
          </a:bodyPr>
          <a:lstStyle/>
          <a:p>
            <a:pPr marL="14287" lvl="0"/>
            <a:r>
              <a:rPr lang="en-US" sz="2400" smtClean="0">
                <a:solidFill>
                  <a:srgbClr val="000000"/>
                </a:solidFill>
                <a:latin typeface="Helvetica Neue Light" charset="0"/>
                <a:ea typeface="Helvetica Neue Light" charset="0"/>
                <a:cs typeface="Helvetica Neue Light" charset="0"/>
              </a:rPr>
              <a:t>Throughput-optimized frameworks</a:t>
            </a:r>
            <a:endParaRPr lang="en-US" sz="2400" dirty="0" smtClean="0">
              <a:solidFill>
                <a:srgbClr val="000000"/>
              </a:solidFill>
              <a:latin typeface="Helvetica Neue Light" charset="0"/>
              <a:ea typeface="Helvetica Neue Light" charset="0"/>
              <a:cs typeface="Helvetica Neue Light" charset="0"/>
            </a:endParaRPr>
          </a:p>
        </p:txBody>
      </p:sp>
      <p:sp>
        <p:nvSpPr>
          <p:cNvPr id="52" name="TextBox 51"/>
          <p:cNvSpPr txBox="1"/>
          <p:nvPr/>
        </p:nvSpPr>
        <p:spPr>
          <a:xfrm>
            <a:off x="2142764" y="6479179"/>
            <a:ext cx="1377301" cy="400110"/>
          </a:xfrm>
          <a:prstGeom prst="rect">
            <a:avLst/>
          </a:prstGeom>
          <a:noFill/>
        </p:spPr>
        <p:txBody>
          <a:bodyPr wrap="none" rtlCol="0">
            <a:spAutoFit/>
          </a:bodyPr>
          <a:lstStyle/>
          <a:p>
            <a:pPr algn="ctr" defTabSz="914377"/>
            <a:r>
              <a:rPr lang="en-US" sz="2000" dirty="0" smtClean="0">
                <a:solidFill>
                  <a:srgbClr val="000000"/>
                </a:solidFill>
                <a:latin typeface="Helvetica Neue" charset="0"/>
                <a:ea typeface="Helvetica Neue" charset="0"/>
                <a:cs typeface="Helvetica Neue" charset="0"/>
              </a:rPr>
              <a:t>Batch size</a:t>
            </a:r>
            <a:endParaRPr lang="en-US" sz="2000" dirty="0">
              <a:solidFill>
                <a:srgbClr val="00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1447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dissolve">
                                      <p:cBhvr>
                                        <p:cTn id="22" dur="500"/>
                                        <p:tgtEl>
                                          <p:spTgt spid="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fade">
                                      <p:cBhvr>
                                        <p:cTn id="30" dur="500"/>
                                        <p:tgtEl>
                                          <p:spTgt spid="3">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 grpId="0"/>
      <p:bldP spid="38" grpId="0"/>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26023" y="1852807"/>
            <a:ext cx="3885557" cy="1981277"/>
            <a:chOff x="374332" y="1887984"/>
            <a:chExt cx="3885557" cy="1981277"/>
          </a:xfrm>
        </p:grpSpPr>
        <p:grpSp>
          <p:nvGrpSpPr>
            <p:cNvPr id="41" name="Group 40"/>
            <p:cNvGrpSpPr/>
            <p:nvPr/>
          </p:nvGrpSpPr>
          <p:grpSpPr>
            <a:xfrm>
              <a:off x="374332" y="1887984"/>
              <a:ext cx="1836305" cy="1981277"/>
              <a:chOff x="374332" y="1887984"/>
              <a:chExt cx="1836305" cy="1981277"/>
            </a:xfrm>
          </p:grpSpPr>
          <p:sp>
            <p:nvSpPr>
              <p:cNvPr id="9" name="Rectangle 8"/>
              <p:cNvSpPr/>
              <p:nvPr/>
            </p:nvSpPr>
            <p:spPr>
              <a:xfrm>
                <a:off x="374332" y="1887984"/>
                <a:ext cx="1836305" cy="198127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0" name="Rectangle 9"/>
              <p:cNvSpPr/>
              <p:nvPr/>
            </p:nvSpPr>
            <p:spPr>
              <a:xfrm>
                <a:off x="493217" y="2023345"/>
                <a:ext cx="1596800" cy="18770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1" name="Rectangle 10"/>
              <p:cNvSpPr/>
              <p:nvPr/>
            </p:nvSpPr>
            <p:spPr>
              <a:xfrm>
                <a:off x="493217" y="2325958"/>
                <a:ext cx="1596800" cy="1423727"/>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39" name="Rectangle 38"/>
            <p:cNvSpPr/>
            <p:nvPr/>
          </p:nvSpPr>
          <p:spPr>
            <a:xfrm>
              <a:off x="2256840" y="2093792"/>
              <a:ext cx="2003049" cy="1569660"/>
            </a:xfrm>
            <a:prstGeom prst="rect">
              <a:avLst/>
            </a:prstGeom>
          </p:spPr>
          <p:txBody>
            <a:bodyPr wrap="none">
              <a:spAutoFit/>
            </a:bodyPr>
            <a:lstStyle/>
            <a:p>
              <a:pPr marL="14287" lvl="0"/>
              <a:r>
                <a:rPr lang="en-US" sz="2400" dirty="0" smtClean="0">
                  <a:solidFill>
                    <a:srgbClr val="000000"/>
                  </a:solidFill>
                  <a:latin typeface="Helvetica Neue Light" charset="0"/>
                  <a:ea typeface="Helvetica Neue Light" charset="0"/>
                  <a:cs typeface="Helvetica Neue Light" charset="0"/>
                </a:rPr>
                <a:t>A single </a:t>
              </a:r>
            </a:p>
            <a:p>
              <a:pPr marL="14287" lvl="0"/>
              <a:r>
                <a:rPr lang="en-US" sz="2400" dirty="0" smtClean="0">
                  <a:solidFill>
                    <a:srgbClr val="000000"/>
                  </a:solidFill>
                  <a:latin typeface="Helvetica Neue Light" charset="0"/>
                  <a:ea typeface="Helvetica Neue Light" charset="0"/>
                  <a:cs typeface="Helvetica Neue Light" charset="0"/>
                </a:rPr>
                <a:t>page </a:t>
              </a:r>
              <a:r>
                <a:rPr lang="en-US" sz="2400" dirty="0">
                  <a:solidFill>
                    <a:srgbClr val="000000"/>
                  </a:solidFill>
                  <a:latin typeface="Helvetica Neue Light" charset="0"/>
                  <a:ea typeface="Helvetica Neue Light" charset="0"/>
                  <a:cs typeface="Helvetica Neue Light" charset="0"/>
                </a:rPr>
                <a:t>load </a:t>
              </a:r>
              <a:r>
                <a:rPr lang="en-US" sz="2400" dirty="0" smtClean="0">
                  <a:solidFill>
                    <a:srgbClr val="000000"/>
                  </a:solidFill>
                  <a:latin typeface="Helvetica Neue Light" charset="0"/>
                  <a:ea typeface="Helvetica Neue Light" charset="0"/>
                  <a:cs typeface="Helvetica Neue Light" charset="0"/>
                </a:rPr>
                <a:t/>
              </a:r>
              <a:br>
                <a:rPr lang="en-US" sz="2400" dirty="0" smtClean="0">
                  <a:solidFill>
                    <a:srgbClr val="000000"/>
                  </a:solidFill>
                  <a:latin typeface="Helvetica Neue Light" charset="0"/>
                  <a:ea typeface="Helvetica Neue Light" charset="0"/>
                  <a:cs typeface="Helvetica Neue Light" charset="0"/>
                </a:rPr>
              </a:br>
              <a:r>
                <a:rPr lang="en-US" sz="2400" dirty="0" smtClean="0">
                  <a:solidFill>
                    <a:srgbClr val="000000"/>
                  </a:solidFill>
                  <a:latin typeface="Helvetica Neue Light" charset="0"/>
                  <a:ea typeface="Helvetica Neue Light" charset="0"/>
                  <a:cs typeface="Helvetica Neue Light" charset="0"/>
                  <a:sym typeface="Wingdings"/>
                </a:rPr>
                <a:t>may generate</a:t>
              </a:r>
            </a:p>
            <a:p>
              <a:pPr marL="14287" lvl="0"/>
              <a:r>
                <a:rPr lang="en-US" sz="2400" dirty="0" smtClean="0">
                  <a:solidFill>
                    <a:srgbClr val="000000"/>
                  </a:solidFill>
                  <a:latin typeface="Helvetica Neue Light" charset="0"/>
                  <a:ea typeface="Helvetica Neue Light" charset="0"/>
                  <a:cs typeface="Helvetica Neue Light" charset="0"/>
                  <a:sym typeface="Wingdings"/>
                </a:rPr>
                <a:t>many </a:t>
              </a:r>
              <a:r>
                <a:rPr lang="en-US" sz="2400" dirty="0">
                  <a:solidFill>
                    <a:srgbClr val="000000"/>
                  </a:solidFill>
                  <a:latin typeface="Helvetica Neue Light" charset="0"/>
                  <a:ea typeface="Helvetica Neue Light" charset="0"/>
                  <a:cs typeface="Helvetica Neue Light" charset="0"/>
                  <a:sym typeface="Wingdings"/>
                </a:rPr>
                <a:t>queries</a:t>
              </a:r>
            </a:p>
          </p:txBody>
        </p:sp>
      </p:grpSp>
      <p:sp>
        <p:nvSpPr>
          <p:cNvPr id="3" name="Content Placeholder 2"/>
          <p:cNvSpPr>
            <a:spLocks noGrp="1"/>
          </p:cNvSpPr>
          <p:nvPr>
            <p:ph idx="1"/>
          </p:nvPr>
        </p:nvSpPr>
        <p:spPr>
          <a:xfrm>
            <a:off x="5099538" y="1142658"/>
            <a:ext cx="6843933" cy="1809528"/>
          </a:xfrm>
        </p:spPr>
        <p:txBody>
          <a:bodyPr>
            <a:normAutofit/>
          </a:bodyPr>
          <a:lstStyle/>
          <a:p>
            <a:r>
              <a:rPr lang="en-US" dirty="0" smtClean="0"/>
              <a:t>Optimal batch depends on:</a:t>
            </a:r>
          </a:p>
          <a:p>
            <a:pPr lvl="1"/>
            <a:r>
              <a:rPr lang="en-US" dirty="0"/>
              <a:t>hardware </a:t>
            </a:r>
            <a:r>
              <a:rPr lang="en-US" dirty="0" smtClean="0"/>
              <a:t>configuration</a:t>
            </a:r>
          </a:p>
          <a:p>
            <a:pPr lvl="1"/>
            <a:r>
              <a:rPr lang="en-US" dirty="0" smtClean="0"/>
              <a:t>model and framework</a:t>
            </a:r>
          </a:p>
          <a:p>
            <a:pPr lvl="1"/>
            <a:r>
              <a:rPr lang="en-US" dirty="0" smtClean="0"/>
              <a:t>system load</a:t>
            </a:r>
          </a:p>
        </p:txBody>
      </p:sp>
      <p:grpSp>
        <p:nvGrpSpPr>
          <p:cNvPr id="43" name="Group 42"/>
          <p:cNvGrpSpPr/>
          <p:nvPr/>
        </p:nvGrpSpPr>
        <p:grpSpPr>
          <a:xfrm>
            <a:off x="979190" y="2447842"/>
            <a:ext cx="1343331" cy="1109784"/>
            <a:chOff x="627499" y="2483019"/>
            <a:chExt cx="1343331" cy="1109784"/>
          </a:xfrm>
        </p:grpSpPr>
        <p:grpSp>
          <p:nvGrpSpPr>
            <p:cNvPr id="40" name="Group 39"/>
            <p:cNvGrpSpPr/>
            <p:nvPr/>
          </p:nvGrpSpPr>
          <p:grpSpPr>
            <a:xfrm>
              <a:off x="627499" y="2483019"/>
              <a:ext cx="641819" cy="616629"/>
              <a:chOff x="627499" y="2483019"/>
              <a:chExt cx="641819" cy="616629"/>
            </a:xfrm>
          </p:grpSpPr>
          <p:sp>
            <p:nvSpPr>
              <p:cNvPr id="21" name="Rectangle 20"/>
              <p:cNvSpPr/>
              <p:nvPr/>
            </p:nvSpPr>
            <p:spPr>
              <a:xfrm>
                <a:off x="627499" y="2483019"/>
                <a:ext cx="641819" cy="616629"/>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2" name="Oval 21"/>
              <p:cNvSpPr/>
              <p:nvPr/>
            </p:nvSpPr>
            <p:spPr>
              <a:xfrm>
                <a:off x="756003" y="2582486"/>
                <a:ext cx="404875" cy="40487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3" name="Triangle 22"/>
              <p:cNvSpPr/>
              <p:nvPr/>
            </p:nvSpPr>
            <p:spPr>
              <a:xfrm rot="5400000">
                <a:off x="876020" y="2681274"/>
                <a:ext cx="240468" cy="207300"/>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sp>
          <p:nvSpPr>
            <p:cNvPr id="24" name="Rectangle 23"/>
            <p:cNvSpPr/>
            <p:nvPr/>
          </p:nvSpPr>
          <p:spPr>
            <a:xfrm>
              <a:off x="1436141" y="2483019"/>
              <a:ext cx="534689" cy="315008"/>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5" name="Rectangle 24"/>
            <p:cNvSpPr/>
            <p:nvPr/>
          </p:nvSpPr>
          <p:spPr>
            <a:xfrm>
              <a:off x="1436141" y="2888193"/>
              <a:ext cx="534689" cy="315008"/>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26" name="Straight Connector 25"/>
            <p:cNvCxnSpPr/>
            <p:nvPr/>
          </p:nvCxnSpPr>
          <p:spPr>
            <a:xfrm>
              <a:off x="716638" y="3219488"/>
              <a:ext cx="513985" cy="0"/>
            </a:xfrm>
            <a:prstGeom prst="line">
              <a:avLst/>
            </a:prstGeom>
          </p:spPr>
          <p:style>
            <a:lnRef idx="3">
              <a:schemeClr val="dk1"/>
            </a:lnRef>
            <a:fillRef idx="0">
              <a:schemeClr val="dk1"/>
            </a:fillRef>
            <a:effectRef idx="2">
              <a:schemeClr val="dk1"/>
            </a:effectRef>
            <a:fontRef idx="minor">
              <a:schemeClr val="tx1"/>
            </a:fontRef>
          </p:style>
        </p:cxnSp>
        <p:sp>
          <p:nvSpPr>
            <p:cNvPr id="33" name="Rectangle 32"/>
            <p:cNvSpPr/>
            <p:nvPr/>
          </p:nvSpPr>
          <p:spPr>
            <a:xfrm>
              <a:off x="642113" y="3349318"/>
              <a:ext cx="359513" cy="243485"/>
            </a:xfrm>
            <a:prstGeom prst="rect">
              <a:avLst/>
            </a:prstGeom>
            <a:solidFill>
              <a:schemeClr val="accent6">
                <a:lumMod val="75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4" name="Rectangle 33"/>
            <p:cNvSpPr/>
            <p:nvPr/>
          </p:nvSpPr>
          <p:spPr>
            <a:xfrm>
              <a:off x="1126715" y="3349318"/>
              <a:ext cx="359513" cy="243485"/>
            </a:xfrm>
            <a:prstGeom prst="rect">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35" name="Rectangle 34"/>
            <p:cNvSpPr/>
            <p:nvPr/>
          </p:nvSpPr>
          <p:spPr>
            <a:xfrm>
              <a:off x="1611317" y="3349318"/>
              <a:ext cx="359513" cy="243485"/>
            </a:xfrm>
            <a:prstGeom prst="rect">
              <a:avLst/>
            </a:prstGeom>
            <a:solidFill>
              <a:srgbClr val="00B0F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sp>
        <p:nvSpPr>
          <p:cNvPr id="44" name="Content Placeholder 2"/>
          <p:cNvSpPr txBox="1">
            <a:spLocks/>
          </p:cNvSpPr>
          <p:nvPr/>
        </p:nvSpPr>
        <p:spPr>
          <a:xfrm>
            <a:off x="190004" y="1142657"/>
            <a:ext cx="4421576" cy="1627227"/>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Why batching helps:</a:t>
            </a:r>
            <a:endParaRPr lang="en-US" b="1" dirty="0"/>
          </a:p>
        </p:txBody>
      </p:sp>
      <p:cxnSp>
        <p:nvCxnSpPr>
          <p:cNvPr id="56" name="Straight Connector 55"/>
          <p:cNvCxnSpPr/>
          <p:nvPr/>
        </p:nvCxnSpPr>
        <p:spPr>
          <a:xfrm>
            <a:off x="4944792" y="1063044"/>
            <a:ext cx="0" cy="5534701"/>
          </a:xfrm>
          <a:prstGeom prst="line">
            <a:avLst/>
          </a:prstGeom>
        </p:spPr>
        <p:style>
          <a:lnRef idx="2">
            <a:schemeClr val="dk1"/>
          </a:lnRef>
          <a:fillRef idx="0">
            <a:schemeClr val="dk1"/>
          </a:fillRef>
          <a:effectRef idx="1">
            <a:schemeClr val="dk1"/>
          </a:effectRef>
          <a:fontRef idx="minor">
            <a:schemeClr val="tx1"/>
          </a:fontRef>
        </p:style>
      </p:cxnSp>
      <p:grpSp>
        <p:nvGrpSpPr>
          <p:cNvPr id="6" name="Group 5"/>
          <p:cNvGrpSpPr/>
          <p:nvPr/>
        </p:nvGrpSpPr>
        <p:grpSpPr>
          <a:xfrm>
            <a:off x="644361" y="4601927"/>
            <a:ext cx="4153293" cy="2054155"/>
            <a:chOff x="76162" y="4021065"/>
            <a:chExt cx="5394960" cy="2668265"/>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655" t="45911" r="29104"/>
            <a:stretch/>
          </p:blipFill>
          <p:spPr>
            <a:xfrm>
              <a:off x="76162" y="4021065"/>
              <a:ext cx="5394959" cy="2668265"/>
            </a:xfrm>
            <a:prstGeom prst="rect">
              <a:avLst/>
            </a:prstGeom>
          </p:spPr>
        </p:pic>
        <p:cxnSp>
          <p:nvCxnSpPr>
            <p:cNvPr id="37" name="Straight Connector 36"/>
            <p:cNvCxnSpPr/>
            <p:nvPr/>
          </p:nvCxnSpPr>
          <p:spPr>
            <a:xfrm flipH="1">
              <a:off x="5471121" y="4262236"/>
              <a:ext cx="1" cy="2024264"/>
            </a:xfrm>
            <a:prstGeom prst="line">
              <a:avLst/>
            </a:prstGeom>
            <a:ln w="19050"/>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rot="16200000">
            <a:off x="-258049" y="5452831"/>
            <a:ext cx="1510542" cy="400110"/>
          </a:xfrm>
          <a:prstGeom prst="rect">
            <a:avLst/>
          </a:prstGeom>
          <a:noFill/>
        </p:spPr>
        <p:txBody>
          <a:bodyPr wrap="none" rtlCol="0">
            <a:spAutoFit/>
          </a:bodyPr>
          <a:lstStyle/>
          <a:p>
            <a:pPr algn="ctr" defTabSz="914377"/>
            <a:r>
              <a:rPr lang="en-US" sz="2000" dirty="0" smtClean="0">
                <a:solidFill>
                  <a:srgbClr val="000000"/>
                </a:solidFill>
                <a:latin typeface="Helvetica Neue" charset="0"/>
                <a:ea typeface="Helvetica Neue" charset="0"/>
                <a:cs typeface="Helvetica Neue" charset="0"/>
              </a:rPr>
              <a:t>Throughput</a:t>
            </a:r>
            <a:endParaRPr lang="en-US" sz="2000" dirty="0">
              <a:solidFill>
                <a:srgbClr val="000000"/>
              </a:solidFill>
              <a:latin typeface="Helvetica Neue" charset="0"/>
              <a:ea typeface="Helvetica Neue" charset="0"/>
              <a:cs typeface="Helvetica Neue" charset="0"/>
            </a:endParaRPr>
          </a:p>
        </p:txBody>
      </p:sp>
      <p:sp>
        <p:nvSpPr>
          <p:cNvPr id="38" name="Rectangle 37"/>
          <p:cNvSpPr/>
          <p:nvPr/>
        </p:nvSpPr>
        <p:spPr>
          <a:xfrm>
            <a:off x="190004" y="4178437"/>
            <a:ext cx="4909534" cy="461665"/>
          </a:xfrm>
          <a:prstGeom prst="rect">
            <a:avLst/>
          </a:prstGeom>
        </p:spPr>
        <p:txBody>
          <a:bodyPr wrap="square">
            <a:spAutoFit/>
          </a:bodyPr>
          <a:lstStyle/>
          <a:p>
            <a:pPr marL="14287" lvl="0"/>
            <a:r>
              <a:rPr lang="en-US" sz="2400" smtClean="0">
                <a:solidFill>
                  <a:srgbClr val="000000"/>
                </a:solidFill>
                <a:latin typeface="Helvetica Neue Light" charset="0"/>
                <a:ea typeface="Helvetica Neue Light" charset="0"/>
                <a:cs typeface="Helvetica Neue Light" charset="0"/>
              </a:rPr>
              <a:t>Throughput-optimized frameworks</a:t>
            </a:r>
            <a:endParaRPr lang="en-US" sz="2400" dirty="0" smtClean="0">
              <a:solidFill>
                <a:srgbClr val="000000"/>
              </a:solidFill>
              <a:latin typeface="Helvetica Neue Light" charset="0"/>
              <a:ea typeface="Helvetica Neue Light" charset="0"/>
              <a:cs typeface="Helvetica Neue Light" charset="0"/>
            </a:endParaRPr>
          </a:p>
        </p:txBody>
      </p:sp>
      <p:sp>
        <p:nvSpPr>
          <p:cNvPr id="52" name="TextBox 51"/>
          <p:cNvSpPr txBox="1"/>
          <p:nvPr/>
        </p:nvSpPr>
        <p:spPr>
          <a:xfrm>
            <a:off x="2142764" y="6479179"/>
            <a:ext cx="1377301" cy="400110"/>
          </a:xfrm>
          <a:prstGeom prst="rect">
            <a:avLst/>
          </a:prstGeom>
          <a:noFill/>
        </p:spPr>
        <p:txBody>
          <a:bodyPr wrap="none" rtlCol="0">
            <a:spAutoFit/>
          </a:bodyPr>
          <a:lstStyle/>
          <a:p>
            <a:pPr algn="ctr" defTabSz="914377"/>
            <a:r>
              <a:rPr lang="en-US" sz="2000" dirty="0" smtClean="0">
                <a:solidFill>
                  <a:srgbClr val="000000"/>
                </a:solidFill>
                <a:latin typeface="Helvetica Neue" charset="0"/>
                <a:ea typeface="Helvetica Neue" charset="0"/>
                <a:cs typeface="Helvetica Neue" charset="0"/>
              </a:rPr>
              <a:t>Batch size</a:t>
            </a:r>
            <a:endParaRPr lang="en-US" sz="2000" dirty="0">
              <a:solidFill>
                <a:srgbClr val="000000"/>
              </a:solidFill>
              <a:latin typeface="Helvetica Neue" charset="0"/>
              <a:ea typeface="Helvetica Neue" charset="0"/>
              <a:cs typeface="Helvetica Neue" charset="0"/>
            </a:endParaRPr>
          </a:p>
        </p:txBody>
      </p:sp>
      <p:sp>
        <p:nvSpPr>
          <p:cNvPr id="31" name="Title 1"/>
          <p:cNvSpPr>
            <a:spLocks noGrp="1"/>
          </p:cNvSpPr>
          <p:nvPr>
            <p:ph type="title"/>
          </p:nvPr>
        </p:nvSpPr>
        <p:spPr>
          <a:xfrm>
            <a:off x="3908488" y="-8050"/>
            <a:ext cx="9226032" cy="1325563"/>
          </a:xfrm>
        </p:spPr>
        <p:txBody>
          <a:bodyPr>
            <a:normAutofit/>
          </a:bodyPr>
          <a:lstStyle/>
          <a:p>
            <a:r>
              <a:rPr lang="en-US" i="1" dirty="0" smtClean="0"/>
              <a:t>Batching </a:t>
            </a:r>
            <a:r>
              <a:rPr lang="en-US" dirty="0" smtClean="0"/>
              <a:t>to Improve Throughput</a:t>
            </a:r>
            <a:endParaRPr lang="en-US" i="1" dirty="0"/>
          </a:p>
        </p:txBody>
      </p:sp>
      <p:sp>
        <p:nvSpPr>
          <p:cNvPr id="32" name="Title 1"/>
          <p:cNvSpPr txBox="1">
            <a:spLocks/>
          </p:cNvSpPr>
          <p:nvPr/>
        </p:nvSpPr>
        <p:spPr>
          <a:xfrm>
            <a:off x="83580" y="-8050"/>
            <a:ext cx="39431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i="1" dirty="0" smtClean="0"/>
              <a:t>Latency-aware</a:t>
            </a:r>
            <a:endParaRPr lang="en-US" i="1" dirty="0"/>
          </a:p>
        </p:txBody>
      </p:sp>
      <p:sp>
        <p:nvSpPr>
          <p:cNvPr id="36" name="Content Placeholder 2"/>
          <p:cNvSpPr txBox="1">
            <a:spLocks/>
          </p:cNvSpPr>
          <p:nvPr/>
        </p:nvSpPr>
        <p:spPr>
          <a:xfrm>
            <a:off x="5099538" y="3557626"/>
            <a:ext cx="7092462" cy="3187830"/>
          </a:xfrm>
          <a:prstGeom prst="rect">
            <a:avLst/>
          </a:prstGeom>
        </p:spPr>
        <p:txBody>
          <a:bodyPr vert="horz" lIns="91440" tIns="45720" rIns="91440" bIns="45720" rtlCol="0">
            <a:normAutofit/>
          </a:bodyPr>
          <a:lstStyle>
            <a:lvl1pPr marL="457200" indent="-442913" algn="l" defTabSz="914377" rtl="0" eaLnBrk="1" latinLnBrk="0" hangingPunct="1">
              <a:lnSpc>
                <a:spcPct val="90000"/>
              </a:lnSpc>
              <a:spcBef>
                <a:spcPts val="1000"/>
              </a:spcBef>
              <a:buClr>
                <a:schemeClr val="tx1"/>
              </a:buClr>
              <a:buSzPct val="100000"/>
              <a:buFont typeface="Wingdings" charset="2"/>
              <a:buChar char="Ø"/>
              <a:tabLst/>
              <a:defRPr sz="2800" b="0" i="0" kern="1200">
                <a:solidFill>
                  <a:schemeClr val="tx1"/>
                </a:solidFill>
                <a:latin typeface="Helvetica Neue Light" charset="0"/>
                <a:ea typeface="Helvetica Neue Light" charset="0"/>
                <a:cs typeface="Helvetica Neue Light" charset="0"/>
              </a:defRPr>
            </a:lvl1pPr>
            <a:lvl2pPr marL="914400" indent="-457200" algn="l" defTabSz="914377" rtl="0" eaLnBrk="1" latinLnBrk="0" hangingPunct="1">
              <a:lnSpc>
                <a:spcPct val="90000"/>
              </a:lnSpc>
              <a:spcBef>
                <a:spcPts val="500"/>
              </a:spcBef>
              <a:buFont typeface="Wingdings" charset="2"/>
              <a:buChar char="Ø"/>
              <a:tabLst/>
              <a:defRPr sz="2400" b="0" i="0" kern="1200">
                <a:solidFill>
                  <a:schemeClr val="tx1"/>
                </a:solidFill>
                <a:latin typeface="Helvetica Neue Light" charset="0"/>
                <a:ea typeface="Helvetica Neue Light" charset="0"/>
                <a:cs typeface="Helvetica Neue Light" charset="0"/>
              </a:defRPr>
            </a:lvl2pPr>
            <a:lvl3pPr marL="1373188" indent="-311150" algn="l" defTabSz="914377" rtl="0" eaLnBrk="1" latinLnBrk="0" hangingPunct="1">
              <a:lnSpc>
                <a:spcPct val="90000"/>
              </a:lnSpc>
              <a:spcBef>
                <a:spcPts val="500"/>
              </a:spcBef>
              <a:buFont typeface="Wingdings" charset="2"/>
              <a:buChar char="Ø"/>
              <a:tabLst/>
              <a:defRPr sz="2000" b="0" i="0" kern="1200">
                <a:solidFill>
                  <a:schemeClr val="tx1"/>
                </a:solidFill>
                <a:latin typeface="Helvetica Neue Light" charset="0"/>
                <a:ea typeface="Helvetica Neue Light" charset="0"/>
                <a:cs typeface="Helvetica Neue Light" charset="0"/>
              </a:defRPr>
            </a:lvl3pPr>
            <a:lvl4pPr marL="1830388" indent="-236538"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4pPr>
            <a:lvl5pPr marL="2287588" indent="-234950" algn="l" defTabSz="914377" rtl="0" eaLnBrk="1" latinLnBrk="0" hangingPunct="1">
              <a:lnSpc>
                <a:spcPct val="90000"/>
              </a:lnSpc>
              <a:spcBef>
                <a:spcPts val="500"/>
              </a:spcBef>
              <a:buFont typeface="Wingdings" charset="2"/>
              <a:buChar char="Ø"/>
              <a:tabLst/>
              <a:defRPr sz="1800" b="0" i="0" kern="1200">
                <a:solidFill>
                  <a:schemeClr val="tx1"/>
                </a:solidFill>
                <a:latin typeface="Helvetica Neue Light"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287" indent="0">
              <a:buFont typeface="Wingdings" charset="2"/>
              <a:buNone/>
            </a:pPr>
            <a:r>
              <a:rPr lang="en-US" b="1" smtClean="0"/>
              <a:t>Clipper Solution:</a:t>
            </a:r>
            <a:endParaRPr lang="en-US" b="1" i="1" smtClean="0"/>
          </a:p>
          <a:p>
            <a:pPr marL="14287" indent="0" algn="ctr">
              <a:spcBef>
                <a:spcPts val="2200"/>
              </a:spcBef>
              <a:spcAft>
                <a:spcPts val="1200"/>
              </a:spcAft>
              <a:buFont typeface="Wingdings" charset="2"/>
              <a:buNone/>
            </a:pPr>
            <a:r>
              <a:rPr lang="en-US" i="1" dirty="0" smtClean="0"/>
              <a:t>Adaptively tradeoff latency and throughput</a:t>
            </a:r>
            <a:r>
              <a:rPr lang="is-IS" i="1" dirty="0" smtClean="0"/>
              <a:t>…</a:t>
            </a:r>
            <a:endParaRPr lang="en-US" i="1" dirty="0" smtClean="0"/>
          </a:p>
          <a:p>
            <a:r>
              <a:rPr lang="en-US" dirty="0" smtClean="0"/>
              <a:t>Inc. batch size </a:t>
            </a:r>
            <a:r>
              <a:rPr lang="en-US" i="1" dirty="0" smtClean="0"/>
              <a:t>until the latency objective is exceeded </a:t>
            </a:r>
            <a:r>
              <a:rPr lang="en-US" dirty="0" smtClean="0"/>
              <a:t>(</a:t>
            </a:r>
            <a:r>
              <a:rPr lang="en-US" b="1" dirty="0" smtClean="0"/>
              <a:t>Additive Increase</a:t>
            </a:r>
            <a:r>
              <a:rPr lang="en-US" dirty="0" smtClean="0"/>
              <a:t>)</a:t>
            </a:r>
          </a:p>
          <a:p>
            <a:r>
              <a:rPr lang="en-US" dirty="0" smtClean="0"/>
              <a:t>If latency exceeds SLO cut batch size by a fraction (</a:t>
            </a:r>
            <a:r>
              <a:rPr lang="en-US" b="1" dirty="0" smtClean="0"/>
              <a:t>Multiplicative Decrease</a:t>
            </a:r>
            <a:r>
              <a:rPr lang="en-US" dirty="0" smtClean="0"/>
              <a:t>)</a:t>
            </a:r>
          </a:p>
        </p:txBody>
      </p:sp>
    </p:spTree>
    <p:extLst>
      <p:ext uri="{BB962C8B-B14F-4D97-AF65-F5344CB8AC3E}">
        <p14:creationId xmlns:p14="http://schemas.microsoft.com/office/powerpoint/2010/main" val="1224711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xEl>
                                              <p:pRg st="1" end="1"/>
                                            </p:txEl>
                                          </p:spTgt>
                                        </p:tgtEl>
                                        <p:attrNameLst>
                                          <p:attrName>style.visibility</p:attrName>
                                        </p:attrNameLst>
                                      </p:cBhvr>
                                      <p:to>
                                        <p:strVal val="visible"/>
                                      </p:to>
                                    </p:set>
                                    <p:animEffect transition="in" filter="fade">
                                      <p:cBhvr>
                                        <p:cTn id="12" dur="500"/>
                                        <p:tgtEl>
                                          <p:spTgt spid="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xEl>
                                              <p:pRg st="2" end="2"/>
                                            </p:txEl>
                                          </p:spTgt>
                                        </p:tgtEl>
                                        <p:attrNameLst>
                                          <p:attrName>style.visibility</p:attrName>
                                        </p:attrNameLst>
                                      </p:cBhvr>
                                      <p:to>
                                        <p:strVal val="visible"/>
                                      </p:to>
                                    </p:set>
                                    <p:animEffect transition="in" filter="fade">
                                      <p:cBhvr>
                                        <p:cTn id="17" dur="500"/>
                                        <p:tgtEl>
                                          <p:spTgt spid="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xEl>
                                              <p:pRg st="3" end="3"/>
                                            </p:txEl>
                                          </p:spTgt>
                                        </p:tgtEl>
                                        <p:attrNameLst>
                                          <p:attrName>style.visibility</p:attrName>
                                        </p:attrNameLst>
                                      </p:cBhvr>
                                      <p:to>
                                        <p:strVal val="visible"/>
                                      </p:to>
                                    </p:set>
                                    <p:animEffect transition="in" filter="fade">
                                      <p:cBhvr>
                                        <p:cTn id="2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9007" y="2025087"/>
            <a:ext cx="4070345" cy="1077218"/>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Throughput</a:t>
            </a:r>
            <a:br>
              <a:rPr lang="en-US" sz="3200" dirty="0">
                <a:solidFill>
                  <a:srgbClr val="000000"/>
                </a:solidFill>
                <a:latin typeface="Helvetica Neue" charset="0"/>
                <a:ea typeface="Helvetica Neue" charset="0"/>
                <a:cs typeface="Helvetica Neue" charset="0"/>
              </a:rPr>
            </a:br>
            <a:r>
              <a:rPr lang="en-US" sz="3200" dirty="0">
                <a:solidFill>
                  <a:srgbClr val="000000"/>
                </a:solidFill>
                <a:latin typeface="Helvetica Neue" charset="0"/>
                <a:ea typeface="Helvetica Neue" charset="0"/>
                <a:cs typeface="Helvetica Neue" charset="0"/>
              </a:rPr>
              <a:t>(Queries Per Second)</a:t>
            </a:r>
          </a:p>
        </p:txBody>
      </p:sp>
      <p:sp>
        <p:nvSpPr>
          <p:cNvPr id="2" name="Title 1"/>
          <p:cNvSpPr>
            <a:spLocks noGrp="1"/>
          </p:cNvSpPr>
          <p:nvPr>
            <p:ph type="title"/>
          </p:nvPr>
        </p:nvSpPr>
        <p:spPr>
          <a:xfrm>
            <a:off x="361663" y="97305"/>
            <a:ext cx="10515600" cy="1325563"/>
          </a:xfrm>
        </p:spPr>
        <p:txBody>
          <a:bodyPr>
            <a:normAutofit/>
          </a:bodyPr>
          <a:lstStyle/>
          <a:p>
            <a:r>
              <a:rPr lang="en-US" sz="4800" dirty="0"/>
              <a:t>Tensor Flow Conv. Net (GPU)</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t="45911"/>
          <a:stretch/>
        </p:blipFill>
        <p:spPr>
          <a:xfrm>
            <a:off x="4406024" y="1106220"/>
            <a:ext cx="7763256" cy="2668264"/>
          </a:xfrm>
          <a:prstGeom prst="rect">
            <a:avLst/>
          </a:prstGeom>
        </p:spPr>
      </p:pic>
      <p:sp>
        <p:nvSpPr>
          <p:cNvPr id="9" name="TextBox 8"/>
          <p:cNvSpPr txBox="1"/>
          <p:nvPr/>
        </p:nvSpPr>
        <p:spPr>
          <a:xfrm>
            <a:off x="7832251" y="3704524"/>
            <a:ext cx="2149949" cy="584775"/>
          </a:xfrm>
          <a:prstGeom prst="rect">
            <a:avLst/>
          </a:prstGeom>
          <a:noFill/>
        </p:spPr>
        <p:txBody>
          <a:bodyPr wrap="none" rtlCol="0">
            <a:spAutoFit/>
          </a:bodyPr>
          <a:lstStyle/>
          <a:p>
            <a:pPr algn="ctr" defTabSz="914377"/>
            <a:r>
              <a:rPr lang="en-US" sz="3200" smtClean="0">
                <a:solidFill>
                  <a:srgbClr val="000000"/>
                </a:solidFill>
                <a:latin typeface="Helvetica Neue" charset="0"/>
                <a:ea typeface="Helvetica Neue" charset="0"/>
                <a:cs typeface="Helvetica Neue" charset="0"/>
              </a:rPr>
              <a:t>Batch Size</a:t>
            </a:r>
            <a:endParaRPr lang="en-US" sz="3200" dirty="0">
              <a:solidFill>
                <a:srgbClr val="000000"/>
              </a:solidFill>
              <a:latin typeface="Helvetica Neue" charset="0"/>
              <a:ea typeface="Helvetica Neue" charset="0"/>
              <a:cs typeface="Helvetica Neue" charset="0"/>
            </a:endParaRPr>
          </a:p>
        </p:txBody>
      </p:sp>
      <p:sp>
        <p:nvSpPr>
          <p:cNvPr id="11" name="Down Arrow 10"/>
          <p:cNvSpPr/>
          <p:nvPr/>
        </p:nvSpPr>
        <p:spPr>
          <a:xfrm rot="10800000">
            <a:off x="3992950" y="1503780"/>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Box 11"/>
          <p:cNvSpPr txBox="1"/>
          <p:nvPr/>
        </p:nvSpPr>
        <p:spPr>
          <a:xfrm>
            <a:off x="3712639" y="95840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287149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63" y="97305"/>
            <a:ext cx="10515600" cy="1325563"/>
          </a:xfrm>
        </p:spPr>
        <p:txBody>
          <a:bodyPr>
            <a:normAutofit/>
          </a:bodyPr>
          <a:lstStyle/>
          <a:p>
            <a:r>
              <a:rPr lang="en-US" sz="4800" dirty="0"/>
              <a:t>Tensor Flow Conv. Net (GPU)</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008" y="1137706"/>
            <a:ext cx="7759992" cy="5069342"/>
          </a:xfrm>
          <a:prstGeom prst="rect">
            <a:avLst/>
          </a:prstGeom>
        </p:spPr>
      </p:pic>
      <p:sp>
        <p:nvSpPr>
          <p:cNvPr id="25" name="TextBox 24"/>
          <p:cNvSpPr txBox="1"/>
          <p:nvPr/>
        </p:nvSpPr>
        <p:spPr>
          <a:xfrm>
            <a:off x="7535625" y="6136701"/>
            <a:ext cx="2149949" cy="584775"/>
          </a:xfrm>
          <a:prstGeom prst="rect">
            <a:avLst/>
          </a:prstGeom>
          <a:noFill/>
        </p:spPr>
        <p:txBody>
          <a:bodyPr wrap="none" rtlCol="0">
            <a:spAutoFit/>
          </a:bodyPr>
          <a:lstStyle/>
          <a:p>
            <a:pPr algn="ctr" defTabSz="914377"/>
            <a:r>
              <a:rPr lang="en-US" sz="3200" smtClean="0">
                <a:solidFill>
                  <a:srgbClr val="000000"/>
                </a:solidFill>
                <a:latin typeface="Helvetica Neue" charset="0"/>
                <a:ea typeface="Helvetica Neue" charset="0"/>
                <a:cs typeface="Helvetica Neue" charset="0"/>
              </a:rPr>
              <a:t>Batch Size</a:t>
            </a:r>
            <a:endParaRPr lang="en-US" sz="3200" dirty="0">
              <a:solidFill>
                <a:srgbClr val="000000"/>
              </a:solidFill>
              <a:latin typeface="Helvetica Neue" charset="0"/>
              <a:ea typeface="Helvetica Neue" charset="0"/>
              <a:cs typeface="Helvetica Neue" charset="0"/>
            </a:endParaRPr>
          </a:p>
        </p:txBody>
      </p:sp>
      <p:sp>
        <p:nvSpPr>
          <p:cNvPr id="26" name="TextBox 25"/>
          <p:cNvSpPr txBox="1"/>
          <p:nvPr/>
        </p:nvSpPr>
        <p:spPr>
          <a:xfrm>
            <a:off x="1139920" y="4622482"/>
            <a:ext cx="2513829" cy="584775"/>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Latency (</a:t>
            </a:r>
            <a:r>
              <a:rPr lang="en-US" sz="3200" dirty="0" err="1">
                <a:solidFill>
                  <a:srgbClr val="000000"/>
                </a:solidFill>
                <a:latin typeface="Helvetica Neue" charset="0"/>
                <a:ea typeface="Helvetica Neue" charset="0"/>
                <a:cs typeface="Helvetica Neue" charset="0"/>
              </a:rPr>
              <a:t>ms</a:t>
            </a:r>
            <a:r>
              <a:rPr lang="en-US" sz="3200" dirty="0">
                <a:solidFill>
                  <a:srgbClr val="000000"/>
                </a:solidFill>
                <a:latin typeface="Helvetica Neue" charset="0"/>
                <a:ea typeface="Helvetica Neue" charset="0"/>
                <a:cs typeface="Helvetica Neue" charset="0"/>
              </a:rPr>
              <a:t>)</a:t>
            </a:r>
          </a:p>
        </p:txBody>
      </p:sp>
      <p:sp>
        <p:nvSpPr>
          <p:cNvPr id="31" name="TextBox 30"/>
          <p:cNvSpPr txBox="1"/>
          <p:nvPr/>
        </p:nvSpPr>
        <p:spPr>
          <a:xfrm>
            <a:off x="79007" y="2025087"/>
            <a:ext cx="4070345" cy="1077218"/>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Throughput</a:t>
            </a:r>
            <a:br>
              <a:rPr lang="en-US" sz="3200" dirty="0">
                <a:solidFill>
                  <a:srgbClr val="000000"/>
                </a:solidFill>
                <a:latin typeface="Helvetica Neue" charset="0"/>
                <a:ea typeface="Helvetica Neue" charset="0"/>
                <a:cs typeface="Helvetica Neue" charset="0"/>
              </a:rPr>
            </a:br>
            <a:r>
              <a:rPr lang="en-US" sz="3200" dirty="0">
                <a:solidFill>
                  <a:srgbClr val="000000"/>
                </a:solidFill>
                <a:latin typeface="Helvetica Neue" charset="0"/>
                <a:ea typeface="Helvetica Neue" charset="0"/>
                <a:cs typeface="Helvetica Neue" charset="0"/>
              </a:rPr>
              <a:t>(Queries Per Second)</a:t>
            </a:r>
          </a:p>
        </p:txBody>
      </p:sp>
      <p:sp>
        <p:nvSpPr>
          <p:cNvPr id="32" name="Down Arrow 31"/>
          <p:cNvSpPr/>
          <p:nvPr/>
        </p:nvSpPr>
        <p:spPr>
          <a:xfrm rot="10800000">
            <a:off x="3992950" y="1503780"/>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TextBox 32"/>
          <p:cNvSpPr txBox="1"/>
          <p:nvPr/>
        </p:nvSpPr>
        <p:spPr>
          <a:xfrm>
            <a:off x="3712639" y="95840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34" name="Down Arrow 33"/>
          <p:cNvSpPr/>
          <p:nvPr/>
        </p:nvSpPr>
        <p:spPr>
          <a:xfrm>
            <a:off x="4075624" y="3932320"/>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p:cNvSpPr txBox="1"/>
          <p:nvPr/>
        </p:nvSpPr>
        <p:spPr>
          <a:xfrm>
            <a:off x="3837334" y="515938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140150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63" y="97305"/>
            <a:ext cx="10515600" cy="1325563"/>
          </a:xfrm>
        </p:spPr>
        <p:txBody>
          <a:bodyPr>
            <a:normAutofit/>
          </a:bodyPr>
          <a:lstStyle/>
          <a:p>
            <a:r>
              <a:rPr lang="en-US" sz="4800" dirty="0"/>
              <a:t>Tensor Flow Conv. Net (GPU)</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744" y="1149801"/>
            <a:ext cx="7763256" cy="5071474"/>
          </a:xfrm>
          <a:prstGeom prst="rect">
            <a:avLst/>
          </a:prstGeom>
        </p:spPr>
      </p:pic>
      <p:sp>
        <p:nvSpPr>
          <p:cNvPr id="9" name="TextBox 8"/>
          <p:cNvSpPr txBox="1"/>
          <p:nvPr/>
        </p:nvSpPr>
        <p:spPr>
          <a:xfrm>
            <a:off x="7535625" y="6136701"/>
            <a:ext cx="2149949" cy="584775"/>
          </a:xfrm>
          <a:prstGeom prst="rect">
            <a:avLst/>
          </a:prstGeom>
          <a:noFill/>
        </p:spPr>
        <p:txBody>
          <a:bodyPr wrap="none" rtlCol="0">
            <a:spAutoFit/>
          </a:bodyPr>
          <a:lstStyle/>
          <a:p>
            <a:pPr algn="ctr" defTabSz="914377"/>
            <a:r>
              <a:rPr lang="en-US" sz="3200" smtClean="0">
                <a:solidFill>
                  <a:srgbClr val="000000"/>
                </a:solidFill>
                <a:latin typeface="Helvetica Neue" charset="0"/>
                <a:ea typeface="Helvetica Neue" charset="0"/>
                <a:cs typeface="Helvetica Neue" charset="0"/>
              </a:rPr>
              <a:t>Batch Size</a:t>
            </a:r>
            <a:endParaRPr lang="en-US" sz="3200" dirty="0">
              <a:solidFill>
                <a:srgbClr val="000000"/>
              </a:solidFill>
              <a:latin typeface="Helvetica Neue" charset="0"/>
              <a:ea typeface="Helvetica Neue" charset="0"/>
              <a:cs typeface="Helvetica Neue" charset="0"/>
            </a:endParaRPr>
          </a:p>
        </p:txBody>
      </p:sp>
      <p:grpSp>
        <p:nvGrpSpPr>
          <p:cNvPr id="16" name="Group 15"/>
          <p:cNvGrpSpPr/>
          <p:nvPr/>
        </p:nvGrpSpPr>
        <p:grpSpPr>
          <a:xfrm>
            <a:off x="6096000" y="705852"/>
            <a:ext cx="4019218" cy="5430849"/>
            <a:chOff x="2891249" y="-658358"/>
            <a:chExt cx="4019216" cy="6388198"/>
          </a:xfrm>
        </p:grpSpPr>
        <p:sp>
          <p:nvSpPr>
            <p:cNvPr id="17" name="TextBox 16"/>
            <p:cNvSpPr txBox="1"/>
            <p:nvPr/>
          </p:nvSpPr>
          <p:spPr>
            <a:xfrm>
              <a:off x="2891249" y="1604968"/>
              <a:ext cx="3483645" cy="651657"/>
            </a:xfrm>
            <a:prstGeom prst="rect">
              <a:avLst/>
            </a:prstGeom>
            <a:noFill/>
          </p:spPr>
          <p:txBody>
            <a:bodyPr wrap="none" rtlCol="0">
              <a:spAutoFit/>
            </a:bodyPr>
            <a:lstStyle/>
            <a:p>
              <a:pPr algn="r" defTabSz="914377"/>
              <a:r>
                <a:rPr lang="en-US" sz="3000" dirty="0">
                  <a:solidFill>
                    <a:srgbClr val="ED7D31"/>
                  </a:solidFill>
                  <a:latin typeface="Helvetica Neue" charset="0"/>
                  <a:ea typeface="Helvetica Neue" charset="0"/>
                  <a:cs typeface="Helvetica Neue" charset="0"/>
                </a:rPr>
                <a:t>Optimal Batch Size</a:t>
              </a:r>
            </a:p>
          </p:txBody>
        </p:sp>
        <p:grpSp>
          <p:nvGrpSpPr>
            <p:cNvPr id="18" name="Group 17"/>
            <p:cNvGrpSpPr/>
            <p:nvPr/>
          </p:nvGrpSpPr>
          <p:grpSpPr>
            <a:xfrm>
              <a:off x="5901129" y="-658358"/>
              <a:ext cx="1009336" cy="6388198"/>
              <a:chOff x="5901129" y="-688338"/>
              <a:chExt cx="1009336" cy="6388198"/>
            </a:xfrm>
          </p:grpSpPr>
          <p:cxnSp>
            <p:nvCxnSpPr>
              <p:cNvPr id="20" name="Straight Connector 19"/>
              <p:cNvCxnSpPr/>
              <p:nvPr/>
            </p:nvCxnSpPr>
            <p:spPr>
              <a:xfrm flipV="1">
                <a:off x="6405797" y="-688338"/>
                <a:ext cx="0" cy="5829966"/>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5901129" y="5141627"/>
                <a:ext cx="1009336" cy="558233"/>
              </a:xfrm>
              <a:prstGeom prst="rect">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defTabSz="914377"/>
                <a:endParaRPr lang="en-US" sz="2400">
                  <a:solidFill>
                    <a:srgbClr val="000000"/>
                  </a:solidFill>
                </a:endParaRPr>
              </a:p>
            </p:txBody>
          </p:sp>
        </p:grpSp>
      </p:grpSp>
      <p:sp>
        <p:nvSpPr>
          <p:cNvPr id="22" name="TextBox 21"/>
          <p:cNvSpPr txBox="1"/>
          <p:nvPr/>
        </p:nvSpPr>
        <p:spPr>
          <a:xfrm>
            <a:off x="1139920" y="4622482"/>
            <a:ext cx="2513829" cy="584775"/>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Latency (</a:t>
            </a:r>
            <a:r>
              <a:rPr lang="en-US" sz="3200" dirty="0" err="1">
                <a:solidFill>
                  <a:srgbClr val="000000"/>
                </a:solidFill>
                <a:latin typeface="Helvetica Neue" charset="0"/>
                <a:ea typeface="Helvetica Neue" charset="0"/>
                <a:cs typeface="Helvetica Neue" charset="0"/>
              </a:rPr>
              <a:t>ms</a:t>
            </a:r>
            <a:r>
              <a:rPr lang="en-US" sz="3200" dirty="0">
                <a:solidFill>
                  <a:srgbClr val="000000"/>
                </a:solidFill>
                <a:latin typeface="Helvetica Neue" charset="0"/>
                <a:ea typeface="Helvetica Neue" charset="0"/>
                <a:cs typeface="Helvetica Neue" charset="0"/>
              </a:rPr>
              <a:t>)</a:t>
            </a:r>
          </a:p>
        </p:txBody>
      </p:sp>
      <p:sp>
        <p:nvSpPr>
          <p:cNvPr id="23" name="TextBox 22"/>
          <p:cNvSpPr txBox="1"/>
          <p:nvPr/>
        </p:nvSpPr>
        <p:spPr>
          <a:xfrm>
            <a:off x="79007" y="2025087"/>
            <a:ext cx="4070345" cy="1077218"/>
          </a:xfrm>
          <a:prstGeom prst="rect">
            <a:avLst/>
          </a:prstGeom>
          <a:noFill/>
        </p:spPr>
        <p:txBody>
          <a:bodyPr wrap="none" rtlCol="0">
            <a:spAutoFit/>
          </a:bodyPr>
          <a:lstStyle/>
          <a:p>
            <a:pPr algn="ctr" defTabSz="914377"/>
            <a:r>
              <a:rPr lang="en-US" sz="3200" dirty="0">
                <a:solidFill>
                  <a:srgbClr val="000000"/>
                </a:solidFill>
                <a:latin typeface="Helvetica Neue" charset="0"/>
                <a:ea typeface="Helvetica Neue" charset="0"/>
                <a:cs typeface="Helvetica Neue" charset="0"/>
              </a:rPr>
              <a:t>Throughput</a:t>
            </a:r>
            <a:br>
              <a:rPr lang="en-US" sz="3200" dirty="0">
                <a:solidFill>
                  <a:srgbClr val="000000"/>
                </a:solidFill>
                <a:latin typeface="Helvetica Neue" charset="0"/>
                <a:ea typeface="Helvetica Neue" charset="0"/>
                <a:cs typeface="Helvetica Neue" charset="0"/>
              </a:rPr>
            </a:br>
            <a:r>
              <a:rPr lang="en-US" sz="3200" dirty="0">
                <a:solidFill>
                  <a:srgbClr val="000000"/>
                </a:solidFill>
                <a:latin typeface="Helvetica Neue" charset="0"/>
                <a:ea typeface="Helvetica Neue" charset="0"/>
                <a:cs typeface="Helvetica Neue" charset="0"/>
              </a:rPr>
              <a:t>(Queries Per Second)</a:t>
            </a:r>
          </a:p>
        </p:txBody>
      </p:sp>
      <p:sp>
        <p:nvSpPr>
          <p:cNvPr id="24" name="Down Arrow 23"/>
          <p:cNvSpPr/>
          <p:nvPr/>
        </p:nvSpPr>
        <p:spPr>
          <a:xfrm rot="10800000">
            <a:off x="3992950" y="1503780"/>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p:cNvSpPr txBox="1"/>
          <p:nvPr/>
        </p:nvSpPr>
        <p:spPr>
          <a:xfrm>
            <a:off x="3712639" y="95840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8" name="Down Arrow 27"/>
          <p:cNvSpPr/>
          <p:nvPr/>
        </p:nvSpPr>
        <p:spPr>
          <a:xfrm>
            <a:off x="4075624" y="3932320"/>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TextBox 28"/>
          <p:cNvSpPr txBox="1"/>
          <p:nvPr/>
        </p:nvSpPr>
        <p:spPr>
          <a:xfrm>
            <a:off x="3837334" y="515938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3112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01" y="3005201"/>
            <a:ext cx="2278188" cy="1077218"/>
          </a:xfrm>
          <a:prstGeom prst="rect">
            <a:avLst/>
          </a:prstGeom>
          <a:noFill/>
        </p:spPr>
        <p:txBody>
          <a:bodyPr wrap="none" rtlCol="0">
            <a:spAutoFit/>
          </a:bodyPr>
          <a:lstStyle/>
          <a:p>
            <a:pPr algn="ctr"/>
            <a:r>
              <a:rPr lang="en-US" sz="3200" dirty="0">
                <a:latin typeface="Helvetica" charset="0"/>
                <a:ea typeface="Helvetica" charset="0"/>
                <a:cs typeface="Helvetica" charset="0"/>
              </a:rPr>
              <a:t>Throughput</a:t>
            </a:r>
          </a:p>
          <a:p>
            <a:pPr algn="ctr"/>
            <a:r>
              <a:rPr lang="en-US" sz="3200" dirty="0">
                <a:latin typeface="Helvetica" charset="0"/>
                <a:ea typeface="Helvetica" charset="0"/>
                <a:cs typeface="Helvetica" charset="0"/>
              </a:rPr>
              <a:t>(QPS)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327" y="2033204"/>
            <a:ext cx="9343673" cy="4195118"/>
          </a:xfrm>
          <a:prstGeom prst="rect">
            <a:avLst/>
          </a:prstGeom>
        </p:spPr>
      </p:pic>
      <p:sp>
        <p:nvSpPr>
          <p:cNvPr id="6" name="Down Arrow 5"/>
          <p:cNvSpPr/>
          <p:nvPr/>
        </p:nvSpPr>
        <p:spPr>
          <a:xfrm rot="10800000">
            <a:off x="2364290" y="2926685"/>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p:cNvSpPr txBox="1"/>
          <p:nvPr/>
        </p:nvSpPr>
        <p:spPr>
          <a:xfrm>
            <a:off x="2136651" y="2425762"/>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8" name="Title 1"/>
          <p:cNvSpPr>
            <a:spLocks noGrp="1"/>
          </p:cNvSpPr>
          <p:nvPr>
            <p:ph type="title"/>
          </p:nvPr>
        </p:nvSpPr>
        <p:spPr>
          <a:xfrm>
            <a:off x="3908488" y="-8050"/>
            <a:ext cx="9226032" cy="1325563"/>
          </a:xfrm>
        </p:spPr>
        <p:txBody>
          <a:bodyPr>
            <a:normAutofit/>
          </a:bodyPr>
          <a:lstStyle/>
          <a:p>
            <a:r>
              <a:rPr lang="en-US" i="1" dirty="0" smtClean="0"/>
              <a:t>Batching </a:t>
            </a:r>
            <a:r>
              <a:rPr lang="en-US" dirty="0" smtClean="0"/>
              <a:t>to Improve Throughput</a:t>
            </a:r>
            <a:endParaRPr lang="en-US" i="1" dirty="0"/>
          </a:p>
        </p:txBody>
      </p:sp>
      <p:sp>
        <p:nvSpPr>
          <p:cNvPr id="9" name="Title 1"/>
          <p:cNvSpPr txBox="1">
            <a:spLocks/>
          </p:cNvSpPr>
          <p:nvPr/>
        </p:nvSpPr>
        <p:spPr>
          <a:xfrm>
            <a:off x="83580" y="-8050"/>
            <a:ext cx="39431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i="1" dirty="0" smtClean="0"/>
              <a:t>Latency-aware</a:t>
            </a:r>
            <a:endParaRPr lang="en-US" i="1" dirty="0"/>
          </a:p>
        </p:txBody>
      </p:sp>
    </p:spTree>
    <p:extLst>
      <p:ext uri="{BB962C8B-B14F-4D97-AF65-F5344CB8AC3E}">
        <p14:creationId xmlns:p14="http://schemas.microsoft.com/office/powerpoint/2010/main" val="97900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495" y="1676241"/>
            <a:ext cx="9301210" cy="3581717"/>
          </a:xfrm>
        </p:spPr>
        <p:txBody>
          <a:bodyPr>
            <a:noAutofit/>
          </a:bodyPr>
          <a:lstStyle/>
          <a:p>
            <a:pPr algn="ctr"/>
            <a:r>
              <a:rPr lang="en-US" sz="7500" b="1" i="1" dirty="0" smtClean="0">
                <a:solidFill>
                  <a:schemeClr val="accent1">
                    <a:lumMod val="50000"/>
                  </a:schemeClr>
                </a:solidFill>
              </a:rPr>
              <a:t>Research Prototype to Active Open-Source Project</a:t>
            </a:r>
            <a:endParaRPr lang="en-US" sz="7500" b="1" i="1" dirty="0">
              <a:solidFill>
                <a:schemeClr val="accent1">
                  <a:lumMod val="50000"/>
                </a:schemeClr>
              </a:solidFill>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1007949589"/>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8667" y="4724747"/>
            <a:ext cx="2167467" cy="1153861"/>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latin typeface="Helvetica Neue Thin" charset="0"/>
                <a:ea typeface="Helvetica Neue Thin" charset="0"/>
                <a:cs typeface="Helvetica Neue Thin" charset="0"/>
              </a:rPr>
              <a:t>Ground</a:t>
            </a:r>
            <a:endParaRPr lang="en-US" sz="1600" dirty="0">
              <a:solidFill>
                <a:schemeClr val="tx1">
                  <a:lumMod val="75000"/>
                  <a:lumOff val="25000"/>
                </a:schemeClr>
              </a:solidFill>
              <a:latin typeface="Helvetica Neue Thin" charset="0"/>
              <a:ea typeface="Helvetica Neue Thin" charset="0"/>
              <a:cs typeface="Helvetica Neue Thin" charset="0"/>
            </a:endParaRPr>
          </a:p>
          <a:p>
            <a:pPr algn="ctr"/>
            <a:r>
              <a:rPr lang="en-US" sz="1600" dirty="0">
                <a:solidFill>
                  <a:schemeClr val="tx1">
                    <a:lumMod val="75000"/>
                    <a:lumOff val="25000"/>
                  </a:schemeClr>
                </a:solidFill>
                <a:latin typeface="Helvetica Neue Thin" charset="0"/>
                <a:ea typeface="Helvetica Neue Thin" charset="0"/>
                <a:cs typeface="Helvetica Neue Thin" charset="0"/>
              </a:rPr>
              <a:t>(context metadata service)</a:t>
            </a:r>
          </a:p>
        </p:txBody>
      </p:sp>
      <p:sp>
        <p:nvSpPr>
          <p:cNvPr id="8" name="Rectangle 7"/>
          <p:cNvSpPr/>
          <p:nvPr/>
        </p:nvSpPr>
        <p:spPr>
          <a:xfrm>
            <a:off x="2582333" y="4724747"/>
            <a:ext cx="2167467" cy="1153861"/>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latin typeface="Helvetica Neue Thin" charset="0"/>
                <a:ea typeface="Helvetica Neue Thin" charset="0"/>
                <a:cs typeface="Helvetica Neue Thin" charset="0"/>
              </a:rPr>
              <a:t>WAVE</a:t>
            </a:r>
          </a:p>
          <a:p>
            <a:pPr algn="ctr"/>
            <a:r>
              <a:rPr lang="en-US" sz="1600" dirty="0">
                <a:solidFill>
                  <a:schemeClr val="tx1">
                    <a:lumMod val="75000"/>
                    <a:lumOff val="25000"/>
                  </a:schemeClr>
                </a:solidFill>
                <a:latin typeface="Helvetica Neue Thin" charset="0"/>
                <a:ea typeface="Helvetica Neue Thin" charset="0"/>
                <a:cs typeface="Helvetica Neue Thin" charset="0"/>
              </a:rPr>
              <a:t>(decentralized authorization service)</a:t>
            </a:r>
          </a:p>
        </p:txBody>
      </p:sp>
      <p:sp>
        <p:nvSpPr>
          <p:cNvPr id="9" name="Rectangle 8"/>
          <p:cNvSpPr/>
          <p:nvPr/>
        </p:nvSpPr>
        <p:spPr>
          <a:xfrm>
            <a:off x="4842933" y="4724747"/>
            <a:ext cx="2167467" cy="1153861"/>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solidFill>
                  <a:schemeClr val="tx1">
                    <a:lumMod val="75000"/>
                    <a:lumOff val="25000"/>
                  </a:schemeClr>
                </a:solidFill>
                <a:latin typeface="Helvetica Neue Thin" charset="0"/>
                <a:ea typeface="Helvetica Neue Thin" charset="0"/>
                <a:cs typeface="Helvetica Neue Thin" charset="0"/>
              </a:rPr>
              <a:t>Confluo</a:t>
            </a:r>
            <a:endParaRPr lang="en-US" sz="1867" dirty="0">
              <a:solidFill>
                <a:schemeClr val="tx1">
                  <a:lumMod val="75000"/>
                  <a:lumOff val="25000"/>
                </a:schemeClr>
              </a:solidFill>
              <a:latin typeface="Helvetica Neue Thin" charset="0"/>
              <a:ea typeface="Helvetica Neue Thin" charset="0"/>
              <a:cs typeface="Helvetica Neue Thin" charset="0"/>
            </a:endParaRPr>
          </a:p>
          <a:p>
            <a:pPr algn="ctr"/>
            <a:r>
              <a:rPr lang="en-US" sz="1867" dirty="0">
                <a:solidFill>
                  <a:schemeClr val="tx1">
                    <a:lumMod val="75000"/>
                    <a:lumOff val="25000"/>
                  </a:schemeClr>
                </a:solidFill>
                <a:latin typeface="Helvetica Neue Thin" charset="0"/>
                <a:ea typeface="Helvetica Neue Thin" charset="0"/>
                <a:cs typeface="Helvetica Neue Thin" charset="0"/>
              </a:rPr>
              <a:t>(formerly </a:t>
            </a:r>
            <a:r>
              <a:rPr lang="en-US" sz="1867" dirty="0" err="1">
                <a:solidFill>
                  <a:schemeClr val="tx1">
                    <a:lumMod val="75000"/>
                    <a:lumOff val="25000"/>
                  </a:schemeClr>
                </a:solidFill>
                <a:latin typeface="Helvetica Neue Thin" charset="0"/>
                <a:ea typeface="Helvetica Neue Thin" charset="0"/>
                <a:cs typeface="Helvetica Neue Thin" charset="0"/>
              </a:rPr>
              <a:t>DiaLog</a:t>
            </a:r>
            <a:r>
              <a:rPr lang="en-US" sz="1867" dirty="0">
                <a:solidFill>
                  <a:schemeClr val="tx1">
                    <a:lumMod val="75000"/>
                    <a:lumOff val="25000"/>
                  </a:schemeClr>
                </a:solidFill>
                <a:latin typeface="Helvetica Neue Thin" charset="0"/>
                <a:ea typeface="Helvetica Neue Thin" charset="0"/>
                <a:cs typeface="Helvetica Neue Thin" charset="0"/>
              </a:rPr>
              <a:t>)</a:t>
            </a:r>
          </a:p>
        </p:txBody>
      </p:sp>
      <p:sp>
        <p:nvSpPr>
          <p:cNvPr id="11" name="Rectangle 10"/>
          <p:cNvSpPr/>
          <p:nvPr/>
        </p:nvSpPr>
        <p:spPr>
          <a:xfrm rot="16200000">
            <a:off x="7527430" y="2901536"/>
            <a:ext cx="2558901" cy="74816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lumMod val="75000"/>
                    <a:lumOff val="25000"/>
                  </a:schemeClr>
                </a:solidFill>
                <a:latin typeface="Helvetica Neue Thin" charset="0"/>
                <a:ea typeface="Helvetica Neue Thin" charset="0"/>
                <a:cs typeface="Helvetica Neue Thin" charset="0"/>
              </a:rPr>
              <a:t>PyWren</a:t>
            </a:r>
            <a:endParaRPr lang="en-US" sz="1867" dirty="0">
              <a:solidFill>
                <a:schemeClr val="tx1">
                  <a:lumMod val="75000"/>
                  <a:lumOff val="25000"/>
                </a:schemeClr>
              </a:solidFill>
              <a:latin typeface="Helvetica Neue Thin" charset="0"/>
              <a:ea typeface="Helvetica Neue Thin" charset="0"/>
              <a:cs typeface="Helvetica Neue Thin" charset="0"/>
            </a:endParaRPr>
          </a:p>
        </p:txBody>
      </p:sp>
      <p:sp>
        <p:nvSpPr>
          <p:cNvPr id="12" name="Rectangle 11"/>
          <p:cNvSpPr/>
          <p:nvPr/>
        </p:nvSpPr>
        <p:spPr>
          <a:xfrm>
            <a:off x="813707" y="3429434"/>
            <a:ext cx="2979359" cy="1125633"/>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33" dirty="0">
              <a:solidFill>
                <a:schemeClr val="tx1">
                  <a:lumMod val="75000"/>
                  <a:lumOff val="25000"/>
                </a:schemeClr>
              </a:solidFill>
              <a:latin typeface="Helvetica Neue Thin" charset="0"/>
              <a:ea typeface="Helvetica Neue Thin" charset="0"/>
              <a:cs typeface="Helvetica Neue Thin" charset="0"/>
            </a:endParaRPr>
          </a:p>
          <a:p>
            <a:pPr algn="ctr"/>
            <a:r>
              <a:rPr lang="en-US" sz="3200" dirty="0">
                <a:solidFill>
                  <a:schemeClr val="tx1">
                    <a:lumMod val="75000"/>
                    <a:lumOff val="25000"/>
                  </a:schemeClr>
                </a:solidFill>
                <a:latin typeface="Helvetica Neue Thin" charset="0"/>
                <a:ea typeface="Helvetica Neue Thin" charset="0"/>
                <a:cs typeface="Helvetica Neue Thin" charset="0"/>
              </a:rPr>
              <a:t>RAY</a:t>
            </a:r>
          </a:p>
        </p:txBody>
      </p:sp>
      <p:sp>
        <p:nvSpPr>
          <p:cNvPr id="13" name="Rectangle 12"/>
          <p:cNvSpPr/>
          <p:nvPr/>
        </p:nvSpPr>
        <p:spPr>
          <a:xfrm>
            <a:off x="916832" y="3539089"/>
            <a:ext cx="1119253" cy="487956"/>
          </a:xfrm>
          <a:prstGeom prst="rect">
            <a:avLst/>
          </a:prstGeom>
          <a:solidFill>
            <a:srgbClr val="FFC000"/>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solidFill>
                  <a:schemeClr val="tx1">
                    <a:lumMod val="75000"/>
                    <a:lumOff val="25000"/>
                  </a:schemeClr>
                </a:solidFill>
                <a:latin typeface="Helvetica Neue Thin" charset="0"/>
                <a:ea typeface="Helvetica Neue Thin" charset="0"/>
                <a:cs typeface="Helvetica Neue Thin" charset="0"/>
              </a:rPr>
              <a:t>RLlib</a:t>
            </a:r>
            <a:endParaRPr lang="en-US" sz="2400" dirty="0">
              <a:solidFill>
                <a:schemeClr val="tx1">
                  <a:lumMod val="75000"/>
                  <a:lumOff val="25000"/>
                </a:schemeClr>
              </a:solidFill>
              <a:latin typeface="Helvetica Neue Thin" charset="0"/>
              <a:ea typeface="Helvetica Neue Thin" charset="0"/>
              <a:cs typeface="Helvetica Neue Thin" charset="0"/>
            </a:endParaRPr>
          </a:p>
        </p:txBody>
      </p:sp>
      <p:sp>
        <p:nvSpPr>
          <p:cNvPr id="14" name="Rectangle 13"/>
          <p:cNvSpPr/>
          <p:nvPr/>
        </p:nvSpPr>
        <p:spPr>
          <a:xfrm>
            <a:off x="2191956" y="3522154"/>
            <a:ext cx="1467296" cy="487956"/>
          </a:xfrm>
          <a:prstGeom prst="rect">
            <a:avLst/>
          </a:prstGeom>
          <a:solidFill>
            <a:srgbClr val="FFC000"/>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Thin" charset="0"/>
                <a:ea typeface="Helvetica Neue Thin" charset="0"/>
                <a:cs typeface="Helvetica Neue Thin" charset="0"/>
              </a:rPr>
              <a:t>Ray Tune</a:t>
            </a:r>
          </a:p>
        </p:txBody>
      </p:sp>
      <p:sp>
        <p:nvSpPr>
          <p:cNvPr id="15" name="Rectangle 14"/>
          <p:cNvSpPr/>
          <p:nvPr/>
        </p:nvSpPr>
        <p:spPr>
          <a:xfrm>
            <a:off x="5605461" y="3424669"/>
            <a:ext cx="2744056" cy="1130399"/>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lumMod val="75000"/>
                    <a:lumOff val="25000"/>
                  </a:schemeClr>
                </a:solidFill>
                <a:latin typeface="Helvetica Neue Thin" charset="0"/>
                <a:ea typeface="Helvetica Neue Thin" charset="0"/>
                <a:cs typeface="Helvetica Neue Thin" charset="0"/>
              </a:rPr>
              <a:t>Spark</a:t>
            </a:r>
            <a:endParaRPr lang="en-US" sz="3200" dirty="0">
              <a:solidFill>
                <a:schemeClr val="tx1">
                  <a:lumMod val="75000"/>
                  <a:lumOff val="25000"/>
                </a:schemeClr>
              </a:solidFill>
              <a:latin typeface="Helvetica Neue Thin" charset="0"/>
              <a:ea typeface="Helvetica Neue Thin" charset="0"/>
              <a:cs typeface="Helvetica Neue Thin" charset="0"/>
            </a:endParaRPr>
          </a:p>
        </p:txBody>
      </p:sp>
      <p:sp>
        <p:nvSpPr>
          <p:cNvPr id="16" name="Rectangle 15"/>
          <p:cNvSpPr/>
          <p:nvPr/>
        </p:nvSpPr>
        <p:spPr>
          <a:xfrm>
            <a:off x="7103534" y="4742376"/>
            <a:ext cx="2060493" cy="1136233"/>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lumMod val="75000"/>
                    <a:lumOff val="25000"/>
                  </a:schemeClr>
                </a:solidFill>
                <a:latin typeface="Helvetica Neue Thin" charset="0"/>
                <a:ea typeface="Helvetica Neue Thin" charset="0"/>
                <a:cs typeface="Helvetica Neue Thin" charset="0"/>
              </a:rPr>
              <a:t>HDFS, Kafka, Cassandra, </a:t>
            </a:r>
            <a:r>
              <a:rPr lang="en-US" sz="1867" dirty="0" err="1">
                <a:solidFill>
                  <a:schemeClr val="tx1">
                    <a:lumMod val="75000"/>
                    <a:lumOff val="25000"/>
                  </a:schemeClr>
                </a:solidFill>
                <a:latin typeface="Helvetica Neue Thin" charset="0"/>
                <a:ea typeface="Helvetica Neue Thin" charset="0"/>
                <a:cs typeface="Helvetica Neue Thin" charset="0"/>
              </a:rPr>
              <a:t>DBMSes</a:t>
            </a:r>
            <a:r>
              <a:rPr lang="en-US" sz="1867" dirty="0">
                <a:solidFill>
                  <a:schemeClr val="tx1">
                    <a:lumMod val="75000"/>
                    <a:lumOff val="25000"/>
                  </a:schemeClr>
                </a:solidFill>
                <a:latin typeface="Helvetica Neue Thin" charset="0"/>
                <a:ea typeface="Helvetica Neue Thin" charset="0"/>
                <a:cs typeface="Helvetica Neue Thin" charset="0"/>
              </a:rPr>
              <a:t>, </a:t>
            </a:r>
            <a:r>
              <a:rPr lang="mr-IN" sz="1867" dirty="0">
                <a:solidFill>
                  <a:schemeClr val="tx1">
                    <a:lumMod val="75000"/>
                    <a:lumOff val="25000"/>
                  </a:schemeClr>
                </a:solidFill>
                <a:latin typeface="Helvetica Neue Thin" charset="0"/>
                <a:ea typeface="Helvetica Neue Thin" charset="0"/>
                <a:cs typeface="Helvetica Neue Thin" charset="0"/>
              </a:rPr>
              <a:t>…</a:t>
            </a:r>
            <a:endParaRPr lang="en-US" sz="1867" dirty="0">
              <a:solidFill>
                <a:schemeClr val="tx1">
                  <a:lumMod val="75000"/>
                  <a:lumOff val="25000"/>
                </a:schemeClr>
              </a:solidFill>
              <a:latin typeface="Helvetica Neue Thin" charset="0"/>
              <a:ea typeface="Helvetica Neue Thin" charset="0"/>
              <a:cs typeface="Helvetica Neue Thin" charset="0"/>
            </a:endParaRPr>
          </a:p>
        </p:txBody>
      </p:sp>
      <p:sp>
        <p:nvSpPr>
          <p:cNvPr id="17" name="Rectangle 16"/>
          <p:cNvSpPr/>
          <p:nvPr/>
        </p:nvSpPr>
        <p:spPr>
          <a:xfrm rot="16200000">
            <a:off x="5987948" y="2350969"/>
            <a:ext cx="1328101" cy="6185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tx1">
                    <a:lumMod val="75000"/>
                    <a:lumOff val="25000"/>
                  </a:schemeClr>
                </a:solidFill>
                <a:latin typeface="Helvetica Neue Thin" charset="0"/>
                <a:ea typeface="Helvetica Neue Thin" charset="0"/>
                <a:cs typeface="Helvetica Neue Thin" charset="0"/>
              </a:rPr>
              <a:t>Tegra</a:t>
            </a:r>
            <a:endParaRPr lang="en-US" sz="2400" dirty="0">
              <a:solidFill>
                <a:schemeClr val="tx1">
                  <a:lumMod val="75000"/>
                  <a:lumOff val="25000"/>
                </a:schemeClr>
              </a:solidFill>
              <a:latin typeface="Helvetica Neue Thin" charset="0"/>
              <a:ea typeface="Helvetica Neue Thin" charset="0"/>
              <a:cs typeface="Helvetica Neue Thin" charset="0"/>
            </a:endParaRPr>
          </a:p>
        </p:txBody>
      </p:sp>
      <p:sp>
        <p:nvSpPr>
          <p:cNvPr id="18" name="Rectangle 17"/>
          <p:cNvSpPr/>
          <p:nvPr/>
        </p:nvSpPr>
        <p:spPr>
          <a:xfrm rot="16200000">
            <a:off x="6664964" y="2371298"/>
            <a:ext cx="1337733" cy="59151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Thin" charset="0"/>
                <a:ea typeface="Helvetica Neue Thin" charset="0"/>
                <a:cs typeface="Helvetica Neue Thin" charset="0"/>
              </a:rPr>
              <a:t>Opaque</a:t>
            </a:r>
          </a:p>
        </p:txBody>
      </p:sp>
      <p:sp>
        <p:nvSpPr>
          <p:cNvPr id="19" name="Rectangle 18"/>
          <p:cNvSpPr/>
          <p:nvPr/>
        </p:nvSpPr>
        <p:spPr>
          <a:xfrm rot="16200000">
            <a:off x="7382708" y="2343963"/>
            <a:ext cx="1314605" cy="61901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Thin" charset="0"/>
                <a:ea typeface="Helvetica Neue Thin" charset="0"/>
                <a:cs typeface="Helvetica Neue Thin" charset="0"/>
              </a:rPr>
              <a:t>Drizzle</a:t>
            </a:r>
          </a:p>
        </p:txBody>
      </p:sp>
      <p:sp>
        <p:nvSpPr>
          <p:cNvPr id="20" name="Rectangle 19"/>
          <p:cNvSpPr/>
          <p:nvPr/>
        </p:nvSpPr>
        <p:spPr>
          <a:xfrm>
            <a:off x="2226871" y="2707048"/>
            <a:ext cx="4055397" cy="63185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dirty="0">
                <a:solidFill>
                  <a:schemeClr val="tx1">
                    <a:lumMod val="75000"/>
                    <a:lumOff val="25000"/>
                  </a:schemeClr>
                </a:solidFill>
                <a:latin typeface="Helvetica Neue" charset="0"/>
                <a:ea typeface="Helvetica Neue" charset="0"/>
                <a:cs typeface="Helvetica Neue" charset="0"/>
              </a:rPr>
              <a:t>Clipper</a:t>
            </a:r>
          </a:p>
        </p:txBody>
      </p:sp>
      <p:sp>
        <p:nvSpPr>
          <p:cNvPr id="21" name="Rectangle 20"/>
          <p:cNvSpPr/>
          <p:nvPr/>
        </p:nvSpPr>
        <p:spPr>
          <a:xfrm>
            <a:off x="376263" y="981045"/>
            <a:ext cx="2755231" cy="863212"/>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lumMod val="75000"/>
                    <a:lumOff val="25000"/>
                  </a:schemeClr>
                </a:solidFill>
                <a:latin typeface="Helvetica Neue Thin" charset="0"/>
                <a:ea typeface="Helvetica Neue Thin" charset="0"/>
                <a:cs typeface="Helvetica Neue Thin" charset="0"/>
              </a:rPr>
              <a:t>Mixed-autonomy </a:t>
            </a:r>
          </a:p>
          <a:p>
            <a:pPr algn="ctr"/>
            <a:r>
              <a:rPr lang="en-US" sz="2667" dirty="0">
                <a:solidFill>
                  <a:schemeClr val="tx1">
                    <a:lumMod val="75000"/>
                    <a:lumOff val="25000"/>
                  </a:schemeClr>
                </a:solidFill>
                <a:latin typeface="Helvetica Neue Thin" charset="0"/>
                <a:ea typeface="Helvetica Neue Thin" charset="0"/>
                <a:cs typeface="Helvetica Neue Thin" charset="0"/>
              </a:rPr>
              <a:t>Traffic</a:t>
            </a:r>
          </a:p>
        </p:txBody>
      </p:sp>
      <p:sp>
        <p:nvSpPr>
          <p:cNvPr id="22" name="Rectangle 21"/>
          <p:cNvSpPr/>
          <p:nvPr/>
        </p:nvSpPr>
        <p:spPr>
          <a:xfrm>
            <a:off x="3254481" y="981044"/>
            <a:ext cx="2206520" cy="861923"/>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solidFill>
                  <a:schemeClr val="tx1">
                    <a:lumMod val="75000"/>
                    <a:lumOff val="25000"/>
                  </a:schemeClr>
                </a:solidFill>
                <a:latin typeface="Helvetica Neue Thin" charset="0"/>
                <a:ea typeface="Helvetica Neue Thin" charset="0"/>
                <a:cs typeface="Helvetica Neue Thin" charset="0"/>
              </a:rPr>
              <a:t>Pylot</a:t>
            </a:r>
            <a:endParaRPr lang="en-US" sz="3200" dirty="0">
              <a:solidFill>
                <a:schemeClr val="tx1">
                  <a:lumMod val="75000"/>
                  <a:lumOff val="25000"/>
                </a:schemeClr>
              </a:solidFill>
              <a:latin typeface="Helvetica Neue Thin" charset="0"/>
              <a:ea typeface="Helvetica Neue Thin" charset="0"/>
              <a:cs typeface="Helvetica Neue Thin" charset="0"/>
            </a:endParaRPr>
          </a:p>
          <a:p>
            <a:pPr algn="ctr"/>
            <a:r>
              <a:rPr lang="en-US" sz="1600" dirty="0">
                <a:solidFill>
                  <a:schemeClr val="tx1">
                    <a:lumMod val="75000"/>
                    <a:lumOff val="25000"/>
                  </a:schemeClr>
                </a:solidFill>
                <a:latin typeface="Helvetica Neue Thin" charset="0"/>
                <a:ea typeface="Helvetica Neue Thin" charset="0"/>
                <a:cs typeface="Helvetica Neue Thin" charset="0"/>
              </a:rPr>
              <a:t>(self-driving platform)</a:t>
            </a:r>
          </a:p>
        </p:txBody>
      </p:sp>
      <p:sp>
        <p:nvSpPr>
          <p:cNvPr id="23" name="Rectangle 22"/>
          <p:cNvSpPr/>
          <p:nvPr/>
        </p:nvSpPr>
        <p:spPr>
          <a:xfrm>
            <a:off x="5562602" y="981044"/>
            <a:ext cx="1761065" cy="861923"/>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lumMod val="75000"/>
                    <a:lumOff val="25000"/>
                  </a:schemeClr>
                </a:solidFill>
                <a:latin typeface="Helvetica Neue Thin" charset="0"/>
                <a:ea typeface="Helvetica Neue Thin" charset="0"/>
                <a:cs typeface="Helvetica Neue Thin" charset="0"/>
              </a:rPr>
              <a:t>Cloud robotics</a:t>
            </a:r>
          </a:p>
        </p:txBody>
      </p:sp>
      <p:sp>
        <p:nvSpPr>
          <p:cNvPr id="24" name="Rectangle 23"/>
          <p:cNvSpPr/>
          <p:nvPr/>
        </p:nvSpPr>
        <p:spPr>
          <a:xfrm>
            <a:off x="7450667" y="981043"/>
            <a:ext cx="1730295" cy="854028"/>
          </a:xfrm>
          <a:prstGeom prst="rect">
            <a:avLst/>
          </a:prstGeom>
          <a:solidFill>
            <a:srgbClr val="B7D3EE"/>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lumMod val="75000"/>
                    <a:lumOff val="25000"/>
                  </a:schemeClr>
                </a:solidFill>
                <a:latin typeface="Helvetica Neue Thin" charset="0"/>
                <a:ea typeface="Helvetica Neue Thin" charset="0"/>
                <a:cs typeface="Helvetica Neue Thin" charset="0"/>
              </a:rPr>
              <a:t>Smart Buildings</a:t>
            </a:r>
          </a:p>
        </p:txBody>
      </p:sp>
      <p:sp>
        <p:nvSpPr>
          <p:cNvPr id="27" name="Rectangle 26"/>
          <p:cNvSpPr/>
          <p:nvPr/>
        </p:nvSpPr>
        <p:spPr>
          <a:xfrm>
            <a:off x="594431" y="1996168"/>
            <a:ext cx="5687836" cy="63185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lumMod val="75000"/>
                    <a:lumOff val="25000"/>
                  </a:schemeClr>
                </a:solidFill>
                <a:latin typeface="Helvetica Neue Thin" charset="0"/>
                <a:ea typeface="Helvetica Neue Thin" charset="0"/>
                <a:cs typeface="Helvetica Neue Thin" charset="0"/>
              </a:rPr>
              <a:t>Jarvis</a:t>
            </a:r>
          </a:p>
        </p:txBody>
      </p:sp>
      <p:sp>
        <p:nvSpPr>
          <p:cNvPr id="28" name="Rectangle 27"/>
          <p:cNvSpPr/>
          <p:nvPr/>
        </p:nvSpPr>
        <p:spPr>
          <a:xfrm>
            <a:off x="3887335" y="3434725"/>
            <a:ext cx="1582133" cy="1120343"/>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err="1">
                <a:solidFill>
                  <a:schemeClr val="tx1">
                    <a:lumMod val="75000"/>
                    <a:lumOff val="25000"/>
                  </a:schemeClr>
                </a:solidFill>
                <a:latin typeface="Helvetica Neue Thin" charset="0"/>
                <a:ea typeface="Helvetica Neue Thin" charset="0"/>
                <a:cs typeface="Helvetica Neue Thin" charset="0"/>
              </a:rPr>
              <a:t>TensorFlow</a:t>
            </a:r>
            <a:r>
              <a:rPr lang="en-US" sz="1867" dirty="0">
                <a:solidFill>
                  <a:schemeClr val="tx1">
                    <a:lumMod val="75000"/>
                    <a:lumOff val="25000"/>
                  </a:schemeClr>
                </a:solidFill>
                <a:latin typeface="Helvetica Neue Thin" charset="0"/>
                <a:ea typeface="Helvetica Neue Thin" charset="0"/>
                <a:cs typeface="Helvetica Neue Thin" charset="0"/>
              </a:rPr>
              <a:t>, </a:t>
            </a:r>
            <a:r>
              <a:rPr lang="en-US" sz="1867" dirty="0" err="1">
                <a:solidFill>
                  <a:schemeClr val="tx1">
                    <a:lumMod val="75000"/>
                    <a:lumOff val="25000"/>
                  </a:schemeClr>
                </a:solidFill>
                <a:latin typeface="Helvetica Neue Thin" charset="0"/>
                <a:ea typeface="Helvetica Neue Thin" charset="0"/>
                <a:cs typeface="Helvetica Neue Thin" charset="0"/>
              </a:rPr>
              <a:t>PyTorch</a:t>
            </a:r>
            <a:r>
              <a:rPr lang="en-US" sz="1867" dirty="0">
                <a:solidFill>
                  <a:schemeClr val="tx1">
                    <a:lumMod val="75000"/>
                    <a:lumOff val="25000"/>
                  </a:schemeClr>
                </a:solidFill>
                <a:latin typeface="Helvetica Neue Thin" charset="0"/>
                <a:ea typeface="Helvetica Neue Thin" charset="0"/>
                <a:cs typeface="Helvetica Neue Thin" charset="0"/>
              </a:rPr>
              <a:t>, </a:t>
            </a:r>
            <a:r>
              <a:rPr lang="en-US" sz="1867" dirty="0" err="1">
                <a:solidFill>
                  <a:schemeClr val="tx1">
                    <a:lumMod val="75000"/>
                    <a:lumOff val="25000"/>
                  </a:schemeClr>
                </a:solidFill>
                <a:latin typeface="Helvetica Neue Thin" charset="0"/>
                <a:ea typeface="Helvetica Neue Thin" charset="0"/>
                <a:cs typeface="Helvetica Neue Thin" charset="0"/>
              </a:rPr>
              <a:t>MXNet</a:t>
            </a:r>
            <a:r>
              <a:rPr lang="en-US" sz="1867" dirty="0">
                <a:solidFill>
                  <a:schemeClr val="tx1">
                    <a:lumMod val="75000"/>
                    <a:lumOff val="25000"/>
                  </a:schemeClr>
                </a:solidFill>
                <a:latin typeface="Helvetica Neue Thin" charset="0"/>
                <a:ea typeface="Helvetica Neue Thin" charset="0"/>
                <a:cs typeface="Helvetica Neue Thin" charset="0"/>
              </a:rPr>
              <a:t>, Caffe2, </a:t>
            </a:r>
            <a:r>
              <a:rPr lang="mr-IN" sz="1867" dirty="0">
                <a:solidFill>
                  <a:schemeClr val="tx1">
                    <a:lumMod val="75000"/>
                    <a:lumOff val="25000"/>
                  </a:schemeClr>
                </a:solidFill>
                <a:latin typeface="Helvetica Neue Thin" charset="0"/>
                <a:ea typeface="Helvetica Neue Thin" charset="0"/>
                <a:cs typeface="Helvetica Neue Thin" charset="0"/>
              </a:rPr>
              <a:t>…</a:t>
            </a:r>
            <a:r>
              <a:rPr lang="en-US" sz="1867" dirty="0">
                <a:solidFill>
                  <a:schemeClr val="tx1">
                    <a:lumMod val="75000"/>
                    <a:lumOff val="25000"/>
                  </a:schemeClr>
                </a:solidFill>
                <a:latin typeface="Helvetica Neue Thin" charset="0"/>
                <a:ea typeface="Helvetica Neue Thin" charset="0"/>
                <a:cs typeface="Helvetica Neue Thin" charset="0"/>
              </a:rPr>
              <a:t> </a:t>
            </a:r>
          </a:p>
        </p:txBody>
      </p:sp>
      <p:sp>
        <p:nvSpPr>
          <p:cNvPr id="29" name="Rectangle 28"/>
          <p:cNvSpPr/>
          <p:nvPr/>
        </p:nvSpPr>
        <p:spPr>
          <a:xfrm>
            <a:off x="677715" y="2530937"/>
            <a:ext cx="1448239" cy="77983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lumMod val="75000"/>
                  <a:lumOff val="25000"/>
                </a:schemeClr>
              </a:solidFill>
              <a:latin typeface="Helvetica Neue Thin" charset="0"/>
              <a:ea typeface="Helvetica Neue Thin" charset="0"/>
              <a:cs typeface="Helvetica Neue Thin" charset="0"/>
            </a:endParaRPr>
          </a:p>
        </p:txBody>
      </p:sp>
      <p:sp>
        <p:nvSpPr>
          <p:cNvPr id="31" name="Rectangle 30"/>
          <p:cNvSpPr/>
          <p:nvPr/>
        </p:nvSpPr>
        <p:spPr>
          <a:xfrm>
            <a:off x="338666" y="2004859"/>
            <a:ext cx="414559" cy="253292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lumMod val="75000"/>
                  <a:lumOff val="25000"/>
                </a:schemeClr>
              </a:solidFill>
              <a:latin typeface="Helvetica Neue Thin" charset="0"/>
              <a:ea typeface="Helvetica Neue Thin" charset="0"/>
              <a:cs typeface="Helvetica Neue Thin" charset="0"/>
            </a:endParaRPr>
          </a:p>
        </p:txBody>
      </p:sp>
      <p:sp>
        <p:nvSpPr>
          <p:cNvPr id="36" name="Rectangle 35"/>
          <p:cNvSpPr/>
          <p:nvPr/>
        </p:nvSpPr>
        <p:spPr>
          <a:xfrm>
            <a:off x="314082" y="5969390"/>
            <a:ext cx="3573253" cy="617677"/>
          </a:xfrm>
          <a:prstGeom prst="rect">
            <a:avLst/>
          </a:prstGeom>
          <a:solidFill>
            <a:srgbClr val="ADCC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lumMod val="75000"/>
                    <a:lumOff val="25000"/>
                  </a:schemeClr>
                </a:solidFill>
                <a:latin typeface="Helvetica Neue Thin" charset="0"/>
                <a:ea typeface="Helvetica Neue Thin" charset="0"/>
                <a:cs typeface="Helvetica Neue Thin" charset="0"/>
              </a:rPr>
              <a:t>FireSim</a:t>
            </a:r>
            <a:endParaRPr lang="en-US" sz="1600" dirty="0">
              <a:solidFill>
                <a:schemeClr val="tx1">
                  <a:lumMod val="75000"/>
                  <a:lumOff val="25000"/>
                </a:schemeClr>
              </a:solidFill>
              <a:latin typeface="Helvetica Neue Thin" charset="0"/>
              <a:ea typeface="Helvetica Neue Thin" charset="0"/>
              <a:cs typeface="Helvetica Neue Thin" charset="0"/>
            </a:endParaRPr>
          </a:p>
        </p:txBody>
      </p:sp>
      <p:sp>
        <p:nvSpPr>
          <p:cNvPr id="37" name="Rectangle 36"/>
          <p:cNvSpPr/>
          <p:nvPr/>
        </p:nvSpPr>
        <p:spPr>
          <a:xfrm>
            <a:off x="4013200" y="6014768"/>
            <a:ext cx="5150827" cy="572299"/>
          </a:xfrm>
          <a:prstGeom prst="rect">
            <a:avLst/>
          </a:prstGeom>
          <a:solidFill>
            <a:schemeClr val="bg1"/>
          </a:solid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lumMod val="75000"/>
                    <a:lumOff val="25000"/>
                  </a:schemeClr>
                </a:solidFill>
                <a:latin typeface="Helvetica Neue Thin" charset="0"/>
                <a:ea typeface="Helvetica Neue Thin" charset="0"/>
                <a:cs typeface="Helvetica Neue Thin" charset="0"/>
              </a:rPr>
              <a:t>AWS, Azure, GCE, Kubernetes, </a:t>
            </a:r>
            <a:r>
              <a:rPr lang="en-US" sz="1867" dirty="0" err="1">
                <a:solidFill>
                  <a:schemeClr val="tx1">
                    <a:lumMod val="75000"/>
                    <a:lumOff val="25000"/>
                  </a:schemeClr>
                </a:solidFill>
                <a:latin typeface="Helvetica Neue Thin" charset="0"/>
                <a:ea typeface="Helvetica Neue Thin" charset="0"/>
                <a:cs typeface="Helvetica Neue Thin" charset="0"/>
              </a:rPr>
              <a:t>Mesos</a:t>
            </a:r>
            <a:r>
              <a:rPr lang="en-US" sz="1867" dirty="0">
                <a:solidFill>
                  <a:schemeClr val="tx1">
                    <a:lumMod val="75000"/>
                    <a:lumOff val="25000"/>
                  </a:schemeClr>
                </a:solidFill>
                <a:latin typeface="Helvetica Neue Thin" charset="0"/>
                <a:ea typeface="Helvetica Neue Thin" charset="0"/>
                <a:cs typeface="Helvetica Neue Thin" charset="0"/>
              </a:rPr>
              <a:t>, </a:t>
            </a:r>
            <a:r>
              <a:rPr lang="mr-IN" sz="1867" dirty="0">
                <a:solidFill>
                  <a:schemeClr val="tx1">
                    <a:lumMod val="75000"/>
                    <a:lumOff val="25000"/>
                  </a:schemeClr>
                </a:solidFill>
                <a:latin typeface="Helvetica Neue Thin" charset="0"/>
                <a:ea typeface="Helvetica Neue Thin" charset="0"/>
                <a:cs typeface="Helvetica Neue Thin" charset="0"/>
              </a:rPr>
              <a:t>…</a:t>
            </a:r>
            <a:r>
              <a:rPr lang="en-US" sz="1867" dirty="0">
                <a:solidFill>
                  <a:schemeClr val="tx1">
                    <a:lumMod val="75000"/>
                    <a:lumOff val="25000"/>
                  </a:schemeClr>
                </a:solidFill>
                <a:latin typeface="Helvetica Neue Thin" charset="0"/>
                <a:ea typeface="Helvetica Neue Thin" charset="0"/>
                <a:cs typeface="Helvetica Neue Thin" charset="0"/>
              </a:rPr>
              <a:t> </a:t>
            </a:r>
          </a:p>
        </p:txBody>
      </p:sp>
      <p:sp>
        <p:nvSpPr>
          <p:cNvPr id="38" name="TextBox 37"/>
          <p:cNvSpPr txBox="1"/>
          <p:nvPr/>
        </p:nvSpPr>
        <p:spPr>
          <a:xfrm>
            <a:off x="9272919" y="1093479"/>
            <a:ext cx="2244525" cy="584775"/>
          </a:xfrm>
          <a:prstGeom prst="rect">
            <a:avLst/>
          </a:prstGeom>
          <a:noFill/>
        </p:spPr>
        <p:txBody>
          <a:bodyPr wrap="none" rtlCol="0">
            <a:spAutoFit/>
          </a:bodyPr>
          <a:lstStyle/>
          <a:p>
            <a:r>
              <a:rPr lang="en-US" sz="3200" dirty="0">
                <a:solidFill>
                  <a:schemeClr val="tx1">
                    <a:lumMod val="75000"/>
                    <a:lumOff val="25000"/>
                  </a:schemeClr>
                </a:solidFill>
                <a:latin typeface="Helvetica Neue Thin" charset="0"/>
                <a:ea typeface="Helvetica Neue Thin" charset="0"/>
                <a:cs typeface="Helvetica Neue Thin" charset="0"/>
              </a:rPr>
              <a:t>Applications</a:t>
            </a:r>
          </a:p>
        </p:txBody>
      </p:sp>
      <p:sp>
        <p:nvSpPr>
          <p:cNvPr id="39" name="TextBox 38"/>
          <p:cNvSpPr txBox="1"/>
          <p:nvPr/>
        </p:nvSpPr>
        <p:spPr>
          <a:xfrm>
            <a:off x="9272822" y="2902995"/>
            <a:ext cx="2069477" cy="584775"/>
          </a:xfrm>
          <a:prstGeom prst="rect">
            <a:avLst/>
          </a:prstGeom>
          <a:noFill/>
        </p:spPr>
        <p:txBody>
          <a:bodyPr wrap="none" rtlCol="0">
            <a:spAutoFit/>
          </a:bodyPr>
          <a:lstStyle/>
          <a:p>
            <a:r>
              <a:rPr lang="en-US" sz="3200">
                <a:solidFill>
                  <a:schemeClr val="tx1">
                    <a:lumMod val="75000"/>
                    <a:lumOff val="25000"/>
                  </a:schemeClr>
                </a:solidFill>
                <a:latin typeface="Helvetica Neue Thin" charset="0"/>
                <a:ea typeface="Helvetica Neue Thin" charset="0"/>
                <a:cs typeface="Helvetica Neue Thin" charset="0"/>
              </a:rPr>
              <a:t>Processing</a:t>
            </a:r>
          </a:p>
        </p:txBody>
      </p:sp>
      <p:sp>
        <p:nvSpPr>
          <p:cNvPr id="40" name="TextBox 39"/>
          <p:cNvSpPr txBox="1"/>
          <p:nvPr/>
        </p:nvSpPr>
        <p:spPr>
          <a:xfrm>
            <a:off x="9272822" y="4741680"/>
            <a:ext cx="2930610" cy="1734064"/>
          </a:xfrm>
          <a:prstGeom prst="rect">
            <a:avLst/>
          </a:prstGeom>
          <a:noFill/>
        </p:spPr>
        <p:txBody>
          <a:bodyPr wrap="none" rtlCol="0">
            <a:spAutoFit/>
          </a:bodyPr>
          <a:lstStyle/>
          <a:p>
            <a:r>
              <a:rPr lang="en-US" sz="3200" dirty="0">
                <a:latin typeface="Helvetica Neue Thin" charset="0"/>
                <a:ea typeface="Helvetica Neue Thin" charset="0"/>
                <a:cs typeface="Helvetica Neue Thin" charset="0"/>
              </a:rPr>
              <a:t>Infrastructure</a:t>
            </a:r>
          </a:p>
          <a:p>
            <a:r>
              <a:rPr lang="en-US" sz="1867" dirty="0">
                <a:latin typeface="Helvetica Neue Thin" charset="0"/>
                <a:ea typeface="Helvetica Neue Thin" charset="0"/>
                <a:cs typeface="Helvetica Neue Thin" charset="0"/>
              </a:rPr>
              <a:t>(cluster manager, </a:t>
            </a:r>
          </a:p>
          <a:p>
            <a:r>
              <a:rPr lang="en-US" sz="1867" dirty="0">
                <a:latin typeface="Helvetica Neue Thin" charset="0"/>
                <a:ea typeface="Helvetica Neue Thin" charset="0"/>
                <a:cs typeface="Helvetica Neue Thin" charset="0"/>
              </a:rPr>
              <a:t>storage, authorization &amp; </a:t>
            </a:r>
          </a:p>
          <a:p>
            <a:r>
              <a:rPr lang="en-US" sz="1867" dirty="0">
                <a:latin typeface="Helvetica Neue Thin" charset="0"/>
                <a:ea typeface="Helvetica Neue Thin" charset="0"/>
                <a:cs typeface="Helvetica Neue Thin" charset="0"/>
              </a:rPr>
              <a:t>authentication, </a:t>
            </a:r>
          </a:p>
          <a:p>
            <a:r>
              <a:rPr lang="en-US" sz="1867" dirty="0">
                <a:latin typeface="Helvetica Neue Thin" charset="0"/>
                <a:ea typeface="Helvetica Neue Thin" charset="0"/>
                <a:cs typeface="Helvetica Neue Thin" charset="0"/>
              </a:rPr>
              <a:t>metadata management, </a:t>
            </a:r>
            <a:r>
              <a:rPr lang="mr-IN" sz="1867" dirty="0">
                <a:latin typeface="Helvetica Neue Thin" charset="0"/>
                <a:ea typeface="Helvetica Neue Thin" charset="0"/>
                <a:cs typeface="Helvetica Neue Thin" charset="0"/>
              </a:rPr>
              <a:t>…</a:t>
            </a:r>
            <a:r>
              <a:rPr lang="en-US" sz="1867" dirty="0">
                <a:latin typeface="Helvetica Neue Thin" charset="0"/>
                <a:ea typeface="Helvetica Neue Thin" charset="0"/>
                <a:cs typeface="Helvetica Neue Thin" charset="0"/>
              </a:rPr>
              <a:t>)</a:t>
            </a:r>
          </a:p>
        </p:txBody>
      </p:sp>
      <p:sp>
        <p:nvSpPr>
          <p:cNvPr id="25" name="TextBox 24"/>
          <p:cNvSpPr txBox="1"/>
          <p:nvPr/>
        </p:nvSpPr>
        <p:spPr>
          <a:xfrm>
            <a:off x="3337519" y="14035"/>
            <a:ext cx="5860900" cy="748988"/>
          </a:xfrm>
          <a:prstGeom prst="rect">
            <a:avLst/>
          </a:prstGeom>
          <a:noFill/>
        </p:spPr>
        <p:txBody>
          <a:bodyPr wrap="none" rtlCol="0">
            <a:spAutoFit/>
          </a:bodyPr>
          <a:lstStyle/>
          <a:p>
            <a:r>
              <a:rPr lang="en-US" sz="4267" dirty="0">
                <a:latin typeface="Helvetica Neue Thin" charset="0"/>
                <a:ea typeface="Helvetica Neue Thin" charset="0"/>
                <a:cs typeface="Helvetica Neue Thin" charset="0"/>
              </a:rPr>
              <a:t>RISE Stack </a:t>
            </a:r>
            <a:r>
              <a:rPr lang="en-US" sz="3733" dirty="0">
                <a:latin typeface="Helvetica Neue Thin" charset="0"/>
                <a:ea typeface="Helvetica Neue Thin" charset="0"/>
                <a:cs typeface="Helvetica Neue Thin" charset="0"/>
              </a:rPr>
              <a:t>(January 2018)</a:t>
            </a:r>
          </a:p>
        </p:txBody>
      </p:sp>
      <p:cxnSp>
        <p:nvCxnSpPr>
          <p:cNvPr id="3" name="Straight Connector 2"/>
          <p:cNvCxnSpPr/>
          <p:nvPr/>
        </p:nvCxnSpPr>
        <p:spPr>
          <a:xfrm>
            <a:off x="338666" y="1937125"/>
            <a:ext cx="8842295" cy="0"/>
          </a:xfrm>
          <a:prstGeom prst="line">
            <a:avLst/>
          </a:prstGeom>
          <a:ln w="28575">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21733" y="4646459"/>
            <a:ext cx="8842295" cy="0"/>
          </a:xfrm>
          <a:prstGeom prst="line">
            <a:avLst/>
          </a:prstGeom>
          <a:ln w="28575">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172146" y="2625329"/>
            <a:ext cx="4112767" cy="733755"/>
          </a:xfrm>
          <a:prstGeom prst="rect">
            <a:avLst/>
          </a:prstGeom>
          <a:noFill/>
          <a:ln w="101600">
            <a:solidFill>
              <a:srgbClr val="FF0000"/>
            </a:solidFill>
          </a:ln>
          <a:effectLst>
            <a:glow rad="38100">
              <a:schemeClr val="bg1">
                <a:alpha val="86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Helvetica Neue Thin" charset="0"/>
              <a:ea typeface="Helvetica Neue Thin" charset="0"/>
              <a:cs typeface="Helvetica Neue Thin" charset="0"/>
            </a:endParaRPr>
          </a:p>
        </p:txBody>
      </p:sp>
      <p:sp>
        <p:nvSpPr>
          <p:cNvPr id="4" name="Slide Number Placeholder 3"/>
          <p:cNvSpPr>
            <a:spLocks noGrp="1"/>
          </p:cNvSpPr>
          <p:nvPr>
            <p:ph type="sldNum" idx="12"/>
          </p:nvPr>
        </p:nvSpPr>
        <p:spPr/>
        <p:txBody>
          <a:bodyPr/>
          <a:lstStyle/>
          <a:p>
            <a:fld id="{00000000-1234-1234-1234-123412341234}" type="slidenum">
              <a:rPr lang="en" smtClean="0"/>
              <a:pPr/>
              <a:t>47</a:t>
            </a:fld>
            <a:endParaRPr lang="en"/>
          </a:p>
        </p:txBody>
      </p:sp>
    </p:spTree>
    <p:extLst>
      <p:ext uri="{BB962C8B-B14F-4D97-AF65-F5344CB8AC3E}">
        <p14:creationId xmlns:p14="http://schemas.microsoft.com/office/powerpoint/2010/main" val="20458997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0" y="1213715"/>
            <a:ext cx="10953750" cy="5429967"/>
          </a:xfrm>
        </p:spPr>
        <p:txBody>
          <a:bodyPr>
            <a:normAutofit lnSpcReduction="10000"/>
          </a:bodyPr>
          <a:lstStyle/>
          <a:p>
            <a:pPr>
              <a:spcBef>
                <a:spcPts val="2400"/>
              </a:spcBef>
              <a:buSzPct val="75000"/>
            </a:pPr>
            <a:r>
              <a:rPr lang="en-US" dirty="0" smtClean="0"/>
              <a:t>Threw away the research prototype and rewrote the system from scratch in C++</a:t>
            </a:r>
          </a:p>
          <a:p>
            <a:pPr>
              <a:spcBef>
                <a:spcPts val="2400"/>
              </a:spcBef>
              <a:buSzPct val="75000"/>
            </a:pPr>
            <a:r>
              <a:rPr lang="en-US" dirty="0" smtClean="0"/>
              <a:t>First released in May 2017 with a focus on usability</a:t>
            </a:r>
          </a:p>
          <a:p>
            <a:pPr>
              <a:spcBef>
                <a:spcPts val="2400"/>
              </a:spcBef>
              <a:buSzPct val="75000"/>
            </a:pPr>
            <a:r>
              <a:rPr lang="en-US" dirty="0" smtClean="0"/>
              <a:t>Development has focused on performance improvements, support for cloud deployments, and increased support for common machine learning frameworks </a:t>
            </a:r>
          </a:p>
          <a:p>
            <a:pPr lvl="1">
              <a:spcBef>
                <a:spcPts val="1400"/>
              </a:spcBef>
              <a:buSzPct val="75000"/>
            </a:pPr>
            <a:r>
              <a:rPr lang="en-US" dirty="0" smtClean="0"/>
              <a:t>Supports native deployments on Kubernetes and a local Docker mode</a:t>
            </a:r>
          </a:p>
          <a:p>
            <a:pPr lvl="1">
              <a:spcBef>
                <a:spcPts val="1400"/>
              </a:spcBef>
              <a:buSzPct val="75000"/>
            </a:pPr>
            <a:r>
              <a:rPr lang="en-US" dirty="0" smtClean="0"/>
              <a:t>First class support for several common machine learning frameworks: </a:t>
            </a:r>
            <a:r>
              <a:rPr lang="en-US" dirty="0" err="1" smtClean="0"/>
              <a:t>PyTorch</a:t>
            </a:r>
            <a:r>
              <a:rPr lang="en-US" dirty="0" smtClean="0"/>
              <a:t>, </a:t>
            </a:r>
            <a:r>
              <a:rPr lang="en-US" dirty="0" err="1" smtClean="0"/>
              <a:t>TensorFlow</a:t>
            </a:r>
            <a:r>
              <a:rPr lang="en-US" dirty="0" smtClean="0"/>
              <a:t>, </a:t>
            </a:r>
            <a:r>
              <a:rPr lang="en-US" dirty="0" err="1" smtClean="0"/>
              <a:t>Scikit</a:t>
            </a:r>
            <a:r>
              <a:rPr lang="en-US" dirty="0" smtClean="0"/>
              <a:t>-Learn, </a:t>
            </a:r>
            <a:r>
              <a:rPr lang="en-US" dirty="0" err="1" smtClean="0"/>
              <a:t>PySpark</a:t>
            </a:r>
            <a:r>
              <a:rPr lang="en-US" dirty="0" smtClean="0"/>
              <a:t>, R</a:t>
            </a:r>
          </a:p>
          <a:p>
            <a:pPr>
              <a:spcBef>
                <a:spcPts val="2400"/>
              </a:spcBef>
              <a:buSzPct val="75000"/>
            </a:pPr>
            <a:r>
              <a:rPr lang="en-US" dirty="0" smtClean="0"/>
              <a:t>22 contributors</a:t>
            </a:r>
          </a:p>
          <a:p>
            <a:pPr lvl="1">
              <a:spcBef>
                <a:spcPts val="1400"/>
              </a:spcBef>
              <a:buSzPct val="75000"/>
            </a:pPr>
            <a:r>
              <a:rPr lang="en-US" dirty="0" smtClean="0"/>
              <a:t>Including </a:t>
            </a:r>
            <a:r>
              <a:rPr lang="en-US" dirty="0"/>
              <a:t>8</a:t>
            </a:r>
            <a:r>
              <a:rPr lang="en-US" dirty="0" smtClean="0"/>
              <a:t> from outside Berkeley</a:t>
            </a:r>
          </a:p>
        </p:txBody>
      </p:sp>
      <p:sp>
        <p:nvSpPr>
          <p:cNvPr id="2" name="Title 1"/>
          <p:cNvSpPr>
            <a:spLocks noGrp="1"/>
          </p:cNvSpPr>
          <p:nvPr>
            <p:ph type="title"/>
          </p:nvPr>
        </p:nvSpPr>
        <p:spPr>
          <a:xfrm>
            <a:off x="521494" y="16744"/>
            <a:ext cx="10515600" cy="1325563"/>
          </a:xfrm>
        </p:spPr>
        <p:txBody>
          <a:bodyPr/>
          <a:lstStyle/>
          <a:p>
            <a:r>
              <a:rPr lang="en-US" dirty="0" smtClean="0"/>
              <a:t>Status of the project</a:t>
            </a:r>
            <a:endParaRPr lang="en-US" dirty="0"/>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07669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859707"/>
            <a:ext cx="10515600" cy="1325563"/>
          </a:xfrm>
        </p:spPr>
        <p:txBody>
          <a:bodyPr/>
          <a:lstStyle/>
          <a:p>
            <a:pPr algn="ctr"/>
            <a:r>
              <a:rPr lang="en-US" dirty="0" smtClean="0"/>
              <a:t>Project Goals</a:t>
            </a:r>
            <a:endParaRPr lang="en-US" dirty="0"/>
          </a:p>
        </p:txBody>
      </p:sp>
      <p:sp>
        <p:nvSpPr>
          <p:cNvPr id="3" name="Content Placeholder 2"/>
          <p:cNvSpPr>
            <a:spLocks noGrp="1"/>
          </p:cNvSpPr>
          <p:nvPr>
            <p:ph idx="1"/>
          </p:nvPr>
        </p:nvSpPr>
        <p:spPr>
          <a:xfrm>
            <a:off x="876300" y="2714624"/>
            <a:ext cx="10953750" cy="3686169"/>
          </a:xfrm>
        </p:spPr>
        <p:txBody>
          <a:bodyPr>
            <a:normAutofit/>
          </a:bodyPr>
          <a:lstStyle/>
          <a:p>
            <a:pPr marL="14287" indent="0" algn="ctr">
              <a:spcBef>
                <a:spcPts val="1400"/>
              </a:spcBef>
              <a:buSzPct val="75000"/>
              <a:buNone/>
            </a:pPr>
            <a:r>
              <a:rPr lang="en-US" sz="3600" i="1" dirty="0" smtClean="0"/>
              <a:t>Community-owned platform for model deployment and serving</a:t>
            </a:r>
          </a:p>
          <a:p>
            <a:pPr marL="14287" indent="0" algn="ctr">
              <a:spcBef>
                <a:spcPts val="1400"/>
              </a:spcBef>
              <a:buSzPct val="75000"/>
              <a:buNone/>
            </a:pPr>
            <a:endParaRPr lang="en-US" sz="3600" i="1" dirty="0"/>
          </a:p>
          <a:p>
            <a:pPr marL="14287" indent="0" algn="ctr">
              <a:spcBef>
                <a:spcPts val="1400"/>
              </a:spcBef>
              <a:buSzPct val="75000"/>
              <a:buNone/>
            </a:pPr>
            <a:r>
              <a:rPr lang="en-US" sz="3600" i="1" dirty="0" smtClean="0"/>
              <a:t>Research platform for continued investigation into model serving and management</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86224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an 54"/>
          <p:cNvSpPr/>
          <p:nvPr/>
        </p:nvSpPr>
        <p:spPr>
          <a:xfrm>
            <a:off x="223876" y="2759191"/>
            <a:ext cx="1317547" cy="1884206"/>
          </a:xfrm>
          <a:prstGeom prst="can">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r>
              <a:rPr lang="en-US" sz="2667">
                <a:solidFill>
                  <a:prstClr val="white"/>
                </a:solidFill>
                <a:latin typeface="Helvetica Neue" charset="0"/>
                <a:ea typeface="Helvetica Neue" charset="0"/>
                <a:cs typeface="Helvetica Neue" charset="0"/>
              </a:rPr>
              <a:t>Big</a:t>
            </a:r>
            <a:endParaRPr lang="en-US" sz="2667" dirty="0">
              <a:solidFill>
                <a:prstClr val="white"/>
              </a:solidFill>
              <a:latin typeface="Helvetica Neue" charset="0"/>
              <a:ea typeface="Helvetica Neue" charset="0"/>
              <a:cs typeface="Helvetica Neue" charset="0"/>
            </a:endParaRPr>
          </a:p>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Data</a:t>
            </a:r>
          </a:p>
        </p:txBody>
      </p:sp>
      <p:sp>
        <p:nvSpPr>
          <p:cNvPr id="96" name="Right Arrow 95"/>
          <p:cNvSpPr/>
          <p:nvPr/>
        </p:nvSpPr>
        <p:spPr>
          <a:xfrm>
            <a:off x="1764844" y="3239499"/>
            <a:ext cx="1335158" cy="884662"/>
          </a:xfrm>
          <a:prstGeom prst="rightArrow">
            <a:avLst/>
          </a:prstGeom>
          <a:solidFill>
            <a:schemeClr val="accent5">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609585" fontAlgn="base">
              <a:spcBef>
                <a:spcPct val="0"/>
              </a:spcBef>
              <a:spcAft>
                <a:spcPct val="0"/>
              </a:spcAft>
            </a:pPr>
            <a:r>
              <a:rPr lang="en-US" dirty="0">
                <a:solidFill>
                  <a:prstClr val="white"/>
                </a:solidFill>
                <a:latin typeface="Helvetica Neue" charset="0"/>
                <a:ea typeface="Helvetica Neue" charset="0"/>
                <a:cs typeface="Helvetica Neue" charset="0"/>
              </a:rPr>
              <a:t>Training</a:t>
            </a:r>
          </a:p>
        </p:txBody>
      </p:sp>
      <p:grpSp>
        <p:nvGrpSpPr>
          <p:cNvPr id="74" name="Group 73"/>
          <p:cNvGrpSpPr/>
          <p:nvPr/>
        </p:nvGrpSpPr>
        <p:grpSpPr>
          <a:xfrm>
            <a:off x="3952405" y="2401159"/>
            <a:ext cx="3362580" cy="1945217"/>
            <a:chOff x="4437802" y="2295143"/>
            <a:chExt cx="2565113" cy="1483893"/>
          </a:xfrm>
        </p:grpSpPr>
        <p:cxnSp>
          <p:nvCxnSpPr>
            <p:cNvPr id="88" name="Straight Arrow Connector 87"/>
            <p:cNvCxnSpPr/>
            <p:nvPr/>
          </p:nvCxnSpPr>
          <p:spPr>
            <a:xfrm>
              <a:off x="6221474" y="3037091"/>
              <a:ext cx="781441" cy="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8" name="Straight Arrow Connector 77"/>
            <p:cNvCxnSpPr/>
            <p:nvPr/>
          </p:nvCxnSpPr>
          <p:spPr>
            <a:xfrm>
              <a:off x="4608575" y="238053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9" name="Straight Arrow Connector 78"/>
            <p:cNvCxnSpPr/>
            <p:nvPr/>
          </p:nvCxnSpPr>
          <p:spPr>
            <a:xfrm>
              <a:off x="4608575" y="2708810"/>
              <a:ext cx="1922918" cy="32828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1" name="Straight Arrow Connector 80"/>
            <p:cNvCxnSpPr/>
            <p:nvPr/>
          </p:nvCxnSpPr>
          <p:spPr>
            <a:xfrm>
              <a:off x="4608575" y="3037089"/>
              <a:ext cx="1922918" cy="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2" name="Straight Arrow Connector 81"/>
            <p:cNvCxnSpPr/>
            <p:nvPr/>
          </p:nvCxnSpPr>
          <p:spPr>
            <a:xfrm flipV="1">
              <a:off x="4608575" y="3037090"/>
              <a:ext cx="1922918" cy="328279"/>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3" name="Straight Arrow Connector 82"/>
            <p:cNvCxnSpPr/>
            <p:nvPr/>
          </p:nvCxnSpPr>
          <p:spPr>
            <a:xfrm flipV="1">
              <a:off x="4608575" y="3037090"/>
              <a:ext cx="1922918" cy="656560"/>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5121690" y="2390319"/>
              <a:ext cx="1293541" cy="1293541"/>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87" name="Group 86"/>
            <p:cNvGrpSpPr/>
            <p:nvPr/>
          </p:nvGrpSpPr>
          <p:grpSpPr>
            <a:xfrm>
              <a:off x="4437802" y="2295143"/>
              <a:ext cx="170773" cy="1483893"/>
              <a:chOff x="4461603" y="726948"/>
              <a:chExt cx="228600" cy="1986366"/>
            </a:xfrm>
          </p:grpSpPr>
          <p:sp>
            <p:nvSpPr>
              <p:cNvPr id="89" name="Oval 88"/>
              <p:cNvSpPr/>
              <p:nvPr/>
            </p:nvSpPr>
            <p:spPr>
              <a:xfrm>
                <a:off x="4461603" y="726948"/>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0" name="Oval 89"/>
              <p:cNvSpPr/>
              <p:nvPr/>
            </p:nvSpPr>
            <p:spPr>
              <a:xfrm>
                <a:off x="4461603" y="1605830"/>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1" name="Oval 90"/>
              <p:cNvSpPr/>
              <p:nvPr/>
            </p:nvSpPr>
            <p:spPr>
              <a:xfrm>
                <a:off x="4461603" y="2045271"/>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2" name="Oval 91"/>
              <p:cNvSpPr/>
              <p:nvPr/>
            </p:nvSpPr>
            <p:spPr>
              <a:xfrm>
                <a:off x="4461603" y="2484714"/>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461603" y="1166389"/>
                <a:ext cx="228600" cy="228600"/>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sp>
        <p:nvSpPr>
          <p:cNvPr id="21" name="TextBox 20"/>
          <p:cNvSpPr txBox="1"/>
          <p:nvPr/>
        </p:nvSpPr>
        <p:spPr>
          <a:xfrm>
            <a:off x="523029" y="1652171"/>
            <a:ext cx="2483629"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Learning</a:t>
            </a:r>
            <a:endParaRPr lang="en-US" sz="4267" b="1" dirty="0">
              <a:solidFill>
                <a:prstClr val="black"/>
              </a:solidFill>
              <a:latin typeface="Helvetica Neue" charset="0"/>
              <a:ea typeface="Helvetica Neue" charset="0"/>
              <a:cs typeface="Helvetica Neue" charset="0"/>
            </a:endParaRPr>
          </a:p>
        </p:txBody>
      </p:sp>
      <p:grpSp>
        <p:nvGrpSpPr>
          <p:cNvPr id="23" name="Group 22"/>
          <p:cNvGrpSpPr/>
          <p:nvPr/>
        </p:nvGrpSpPr>
        <p:grpSpPr>
          <a:xfrm>
            <a:off x="9583118" y="2401159"/>
            <a:ext cx="2584361" cy="3035836"/>
            <a:chOff x="6934007" y="1783903"/>
            <a:chExt cx="1938271" cy="2276877"/>
          </a:xfrm>
        </p:grpSpPr>
        <p:grpSp>
          <p:nvGrpSpPr>
            <p:cNvPr id="24" name="Group 23"/>
            <p:cNvGrpSpPr/>
            <p:nvPr/>
          </p:nvGrpSpPr>
          <p:grpSpPr>
            <a:xfrm>
              <a:off x="7248513" y="1783903"/>
              <a:ext cx="1377229" cy="1732148"/>
              <a:chOff x="9125207" y="2174230"/>
              <a:chExt cx="1380488" cy="1736247"/>
            </a:xfrm>
          </p:grpSpPr>
          <p:sp>
            <p:nvSpPr>
              <p:cNvPr id="26" name="Rectangle 25"/>
              <p:cNvSpPr/>
              <p:nvPr/>
            </p:nvSpPr>
            <p:spPr>
              <a:xfrm>
                <a:off x="9125207" y="2174230"/>
                <a:ext cx="1380488" cy="1736247"/>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7" name="Rectangle 26"/>
              <p:cNvSpPr/>
              <p:nvPr/>
            </p:nvSpPr>
            <p:spPr>
              <a:xfrm>
                <a:off x="9214582" y="2275991"/>
                <a:ext cx="1200434" cy="141115"/>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8" name="Rectangle 27"/>
              <p:cNvSpPr/>
              <p:nvPr/>
            </p:nvSpPr>
            <p:spPr>
              <a:xfrm>
                <a:off x="9214582" y="2503488"/>
                <a:ext cx="1200434" cy="130041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grpSp>
            <p:nvGrpSpPr>
              <p:cNvPr id="29" name="Group 28"/>
              <p:cNvGrpSpPr/>
              <p:nvPr/>
            </p:nvGrpSpPr>
            <p:grpSpPr>
              <a:xfrm>
                <a:off x="9330413" y="3302478"/>
                <a:ext cx="977923" cy="353568"/>
                <a:chOff x="9339557" y="3293334"/>
                <a:chExt cx="977923" cy="353568"/>
              </a:xfrm>
            </p:grpSpPr>
            <p:cxnSp>
              <p:nvCxnSpPr>
                <p:cNvPr id="30" name="Straight Connector 29"/>
                <p:cNvCxnSpPr/>
                <p:nvPr/>
              </p:nvCxnSpPr>
              <p:spPr>
                <a:xfrm>
                  <a:off x="9339557" y="329333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9339557" y="335226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339557" y="3529046"/>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9339557" y="3587974"/>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9339557" y="3646902"/>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9339557" y="3470118"/>
                  <a:ext cx="977923" cy="0"/>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9339557" y="3411190"/>
                  <a:ext cx="977923" cy="0"/>
                </a:xfrm>
                <a:prstGeom prst="line">
                  <a:avLst/>
                </a:prstGeom>
              </p:spPr>
              <p:style>
                <a:lnRef idx="3">
                  <a:schemeClr val="dk1"/>
                </a:lnRef>
                <a:fillRef idx="0">
                  <a:schemeClr val="dk1"/>
                </a:fillRef>
                <a:effectRef idx="2">
                  <a:schemeClr val="dk1"/>
                </a:effectRef>
                <a:fontRef idx="minor">
                  <a:schemeClr val="tx1"/>
                </a:fontRef>
              </p:style>
            </p:cxnSp>
          </p:grpSp>
        </p:grpSp>
        <p:sp>
          <p:nvSpPr>
            <p:cNvPr id="25" name="TextBox 24"/>
            <p:cNvSpPr txBox="1"/>
            <p:nvPr/>
          </p:nvSpPr>
          <p:spPr>
            <a:xfrm>
              <a:off x="6934007" y="3560691"/>
              <a:ext cx="1938271" cy="500089"/>
            </a:xfrm>
            <a:prstGeom prst="rect">
              <a:avLst/>
            </a:prstGeom>
            <a:noFill/>
          </p:spPr>
          <p:txBody>
            <a:bodyPr wrap="none" rtlCol="0">
              <a:spAutoFit/>
            </a:bodyPr>
            <a:lstStyle/>
            <a:p>
              <a:pPr algn="ctr" defTabSz="609585" fontAlgn="base">
                <a:spcBef>
                  <a:spcPct val="0"/>
                </a:spcBef>
                <a:spcAft>
                  <a:spcPct val="0"/>
                </a:spcAft>
              </a:pPr>
              <a:r>
                <a:rPr lang="en-US" sz="3733" dirty="0">
                  <a:solidFill>
                    <a:prstClr val="black"/>
                  </a:solidFill>
                  <a:latin typeface="Helvetica Neue" charset="0"/>
                  <a:ea typeface="Helvetica Neue" charset="0"/>
                  <a:cs typeface="Helvetica Neue" charset="0"/>
                </a:rPr>
                <a:t>Application</a:t>
              </a:r>
            </a:p>
          </p:txBody>
        </p:sp>
      </p:grpSp>
      <p:sp>
        <p:nvSpPr>
          <p:cNvPr id="37" name="Right Arrow 36"/>
          <p:cNvSpPr/>
          <p:nvPr/>
        </p:nvSpPr>
        <p:spPr>
          <a:xfrm>
            <a:off x="7640163" y="3527881"/>
            <a:ext cx="1933739" cy="1198800"/>
          </a:xfrm>
          <a:prstGeom prst="rightArrow">
            <a:avLst/>
          </a:prstGeom>
          <a:solidFill>
            <a:srgbClr val="E16718"/>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Decision</a:t>
            </a:r>
          </a:p>
        </p:txBody>
      </p:sp>
      <p:sp>
        <p:nvSpPr>
          <p:cNvPr id="38" name="Left Arrow 37"/>
          <p:cNvSpPr/>
          <p:nvPr/>
        </p:nvSpPr>
        <p:spPr>
          <a:xfrm>
            <a:off x="7490231" y="2112470"/>
            <a:ext cx="1842948" cy="1243892"/>
          </a:xfrm>
          <a:prstGeom prst="leftArrow">
            <a:avLst/>
          </a:prstGeom>
          <a:solidFill>
            <a:schemeClr val="accent6">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609585" fontAlgn="base">
              <a:spcBef>
                <a:spcPct val="0"/>
              </a:spcBef>
              <a:spcAft>
                <a:spcPct val="0"/>
              </a:spcAft>
            </a:pPr>
            <a:r>
              <a:rPr lang="en-US" sz="2667" dirty="0">
                <a:solidFill>
                  <a:prstClr val="white"/>
                </a:solidFill>
                <a:latin typeface="Helvetica Neue" charset="0"/>
                <a:ea typeface="Helvetica Neue" charset="0"/>
                <a:cs typeface="Helvetica Neue" charset="0"/>
              </a:rPr>
              <a:t>Query</a:t>
            </a:r>
          </a:p>
        </p:txBody>
      </p:sp>
      <p:grpSp>
        <p:nvGrpSpPr>
          <p:cNvPr id="39" name="Group 38"/>
          <p:cNvGrpSpPr/>
          <p:nvPr/>
        </p:nvGrpSpPr>
        <p:grpSpPr>
          <a:xfrm>
            <a:off x="10255626" y="2996194"/>
            <a:ext cx="1320617" cy="736469"/>
            <a:chOff x="7584821" y="2225245"/>
            <a:chExt cx="990463" cy="552352"/>
          </a:xfrm>
        </p:grpSpPr>
        <p:sp>
          <p:nvSpPr>
            <p:cNvPr id="40" name="Rectangle 39"/>
            <p:cNvSpPr/>
            <p:nvPr/>
          </p:nvSpPr>
          <p:spPr>
            <a:xfrm>
              <a:off x="7584821" y="2225245"/>
              <a:ext cx="481364" cy="462472"/>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1" name="Oval 40"/>
            <p:cNvSpPr/>
            <p:nvPr/>
          </p:nvSpPr>
          <p:spPr>
            <a:xfrm>
              <a:off x="7664774" y="2299845"/>
              <a:ext cx="303656" cy="30365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2" name="Triangle 41"/>
            <p:cNvSpPr/>
            <p:nvPr/>
          </p:nvSpPr>
          <p:spPr>
            <a:xfrm rot="5400000">
              <a:off x="7754787" y="2373936"/>
              <a:ext cx="180351" cy="155475"/>
            </a:xfrm>
            <a:prstGeom prst="triangl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43" name="Rectangle 42"/>
            <p:cNvSpPr/>
            <p:nvPr/>
          </p:nvSpPr>
          <p:spPr>
            <a:xfrm>
              <a:off x="8174267" y="2225245"/>
              <a:ext cx="401017" cy="236256"/>
            </a:xfrm>
            <a:prstGeom prst="rect">
              <a:avLst/>
            </a:prstGeom>
            <a:solidFill>
              <a:srgbClr val="7030A0"/>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44" name="Rectangle 43"/>
            <p:cNvSpPr/>
            <p:nvPr/>
          </p:nvSpPr>
          <p:spPr>
            <a:xfrm>
              <a:off x="8174267" y="2529126"/>
              <a:ext cx="401017" cy="236256"/>
            </a:xfrm>
            <a:prstGeom prst="rect">
              <a:avLst/>
            </a:prstGeom>
            <a:solidFill>
              <a:schemeClr val="accent4"/>
            </a:solidFill>
            <a:ln w="38100"/>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cxnSp>
          <p:nvCxnSpPr>
            <p:cNvPr id="45" name="Straight Connector 44"/>
            <p:cNvCxnSpPr/>
            <p:nvPr/>
          </p:nvCxnSpPr>
          <p:spPr>
            <a:xfrm>
              <a:off x="7651675" y="2777597"/>
              <a:ext cx="385489" cy="0"/>
            </a:xfrm>
            <a:prstGeom prst="line">
              <a:avLst/>
            </a:prstGeom>
          </p:spPr>
          <p:style>
            <a:lnRef idx="3">
              <a:schemeClr val="dk1"/>
            </a:lnRef>
            <a:fillRef idx="0">
              <a:schemeClr val="dk1"/>
            </a:fillRef>
            <a:effectRef idx="2">
              <a:schemeClr val="dk1"/>
            </a:effectRef>
            <a:fontRef idx="minor">
              <a:schemeClr val="tx1"/>
            </a:fontRef>
          </p:style>
        </p:cxnSp>
      </p:grpSp>
      <p:sp>
        <p:nvSpPr>
          <p:cNvPr id="48" name="TextBox 47"/>
          <p:cNvSpPr txBox="1"/>
          <p:nvPr/>
        </p:nvSpPr>
        <p:spPr>
          <a:xfrm>
            <a:off x="4774856" y="4425151"/>
            <a:ext cx="1521570" cy="666786"/>
          </a:xfrm>
          <a:prstGeom prst="rect">
            <a:avLst/>
          </a:prstGeom>
          <a:noFill/>
        </p:spPr>
        <p:txBody>
          <a:bodyPr wrap="none" rtlCol="0">
            <a:spAutoFit/>
          </a:bodyPr>
          <a:lstStyle/>
          <a:p>
            <a:pPr algn="ctr" defTabSz="609585" fontAlgn="base">
              <a:spcBef>
                <a:spcPct val="0"/>
              </a:spcBef>
              <a:spcAft>
                <a:spcPct val="0"/>
              </a:spcAft>
            </a:pPr>
            <a:r>
              <a:rPr lang="en-US" sz="3733" smtClean="0">
                <a:solidFill>
                  <a:prstClr val="black"/>
                </a:solidFill>
                <a:latin typeface="Helvetica Neue" charset="0"/>
                <a:ea typeface="Helvetica Neue" charset="0"/>
                <a:cs typeface="Helvetica Neue" charset="0"/>
              </a:rPr>
              <a:t>Model</a:t>
            </a:r>
            <a:endParaRPr lang="en-US" sz="3733" dirty="0">
              <a:solidFill>
                <a:prstClr val="black"/>
              </a:solidFill>
              <a:latin typeface="Helvetica Neue" charset="0"/>
              <a:ea typeface="Helvetica Neue" charset="0"/>
              <a:cs typeface="Helvetica Neue" charset="0"/>
            </a:endParaRPr>
          </a:p>
        </p:txBody>
      </p:sp>
      <p:sp>
        <p:nvSpPr>
          <p:cNvPr id="4" name="Rectangle 3"/>
          <p:cNvSpPr/>
          <p:nvPr/>
        </p:nvSpPr>
        <p:spPr>
          <a:xfrm>
            <a:off x="0" y="903804"/>
            <a:ext cx="3882189" cy="5272407"/>
          </a:xfrm>
          <a:prstGeom prst="rect">
            <a:avLst/>
          </a:prstGeom>
          <a:solidFill>
            <a:srgbClr val="FFFFF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3562585" y="978570"/>
            <a:ext cx="0" cy="52013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877907" y="5496515"/>
            <a:ext cx="8475164" cy="1169551"/>
          </a:xfrm>
          <a:prstGeom prst="rect">
            <a:avLst/>
          </a:prstGeom>
          <a:noFill/>
        </p:spPr>
        <p:txBody>
          <a:bodyPr wrap="square" rtlCol="0">
            <a:spAutoFit/>
          </a:bodyPr>
          <a:lstStyle/>
          <a:p>
            <a:pPr>
              <a:spcBef>
                <a:spcPts val="1200"/>
              </a:spcBef>
            </a:pPr>
            <a:r>
              <a:rPr lang="en-US" sz="3000" i="1" smtClean="0">
                <a:solidFill>
                  <a:srgbClr val="FF0000"/>
                </a:solidFill>
                <a:latin typeface="Helvetica Neue Medium" charset="0"/>
                <a:ea typeface="Helvetica Neue Medium" charset="0"/>
                <a:cs typeface="Helvetica Neue Medium" charset="0"/>
              </a:rPr>
              <a:t>Prediction-Serving for </a:t>
            </a:r>
            <a:r>
              <a:rPr lang="en-US" sz="3000" i="1" dirty="0" smtClean="0">
                <a:solidFill>
                  <a:srgbClr val="FF0000"/>
                </a:solidFill>
                <a:latin typeface="Helvetica Neue Medium" charset="0"/>
                <a:ea typeface="Helvetica Neue Medium" charset="0"/>
                <a:cs typeface="Helvetica Neue Medium" charset="0"/>
              </a:rPr>
              <a:t>interactive applications</a:t>
            </a:r>
          </a:p>
          <a:p>
            <a:pPr>
              <a:spcBef>
                <a:spcPts val="1200"/>
              </a:spcBef>
            </a:pPr>
            <a:r>
              <a:rPr lang="en-US" sz="3000" i="1" dirty="0" smtClean="0">
                <a:solidFill>
                  <a:srgbClr val="FF0000"/>
                </a:solidFill>
                <a:latin typeface="Helvetica Neue Medium" charset="0"/>
                <a:ea typeface="Helvetica Neue Medium" charset="0"/>
                <a:cs typeface="Helvetica Neue Medium" charset="0"/>
              </a:rPr>
              <a:t>Timescale: ~10s of milliseconds</a:t>
            </a:r>
            <a:endParaRPr lang="en-US" sz="3000" i="1" dirty="0">
              <a:solidFill>
                <a:srgbClr val="FF0000"/>
              </a:solidFill>
              <a:latin typeface="Helvetica Neue Medium" charset="0"/>
              <a:ea typeface="Helvetica Neue Medium" charset="0"/>
              <a:cs typeface="Helvetica Neue Medium" charset="0"/>
            </a:endParaRPr>
          </a:p>
        </p:txBody>
      </p:sp>
      <p:sp>
        <p:nvSpPr>
          <p:cNvPr id="51" name="TextBox 50"/>
          <p:cNvSpPr txBox="1"/>
          <p:nvPr/>
        </p:nvSpPr>
        <p:spPr>
          <a:xfrm>
            <a:off x="6697003" y="862202"/>
            <a:ext cx="2153155" cy="748988"/>
          </a:xfrm>
          <a:prstGeom prst="rect">
            <a:avLst/>
          </a:prstGeom>
          <a:noFill/>
        </p:spPr>
        <p:txBody>
          <a:bodyPr wrap="none" rtlCol="0">
            <a:spAutoFit/>
          </a:bodyPr>
          <a:lstStyle/>
          <a:p>
            <a:pPr algn="ctr" defTabSz="609585" fontAlgn="base">
              <a:spcBef>
                <a:spcPct val="0"/>
              </a:spcBef>
              <a:spcAft>
                <a:spcPct val="0"/>
              </a:spcAft>
            </a:pPr>
            <a:r>
              <a:rPr lang="en-US" sz="4267" b="1" dirty="0" smtClean="0">
                <a:solidFill>
                  <a:prstClr val="black"/>
                </a:solidFill>
                <a:latin typeface="Helvetica Neue" charset="0"/>
                <a:ea typeface="Helvetica Neue" charset="0"/>
                <a:cs typeface="Helvetica Neue" charset="0"/>
              </a:rPr>
              <a:t>Serving</a:t>
            </a:r>
            <a:endParaRPr lang="en-US" sz="4267" b="1" dirty="0">
              <a:solidFill>
                <a:prstClr val="black"/>
              </a:solidFill>
              <a:latin typeface="Helvetica Neue" charset="0"/>
              <a:ea typeface="Helvetica Neue" charset="0"/>
              <a:cs typeface="Helvetica Neue" charset="0"/>
            </a:endParaRPr>
          </a:p>
        </p:txBody>
      </p:sp>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3196" y="2973813"/>
            <a:ext cx="1286028" cy="684057"/>
          </a:xfrm>
          <a:prstGeom prst="rect">
            <a:avLst/>
          </a:prstGeom>
        </p:spPr>
      </p:pic>
    </p:spTree>
    <p:extLst>
      <p:ext uri="{BB962C8B-B14F-4D97-AF65-F5344CB8AC3E}">
        <p14:creationId xmlns:p14="http://schemas.microsoft.com/office/powerpoint/2010/main" val="143387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4" y="16744"/>
            <a:ext cx="10515600" cy="1325563"/>
          </a:xfrm>
        </p:spPr>
        <p:txBody>
          <a:bodyPr/>
          <a:lstStyle/>
          <a:p>
            <a:r>
              <a:rPr lang="en-US" dirty="0" smtClean="0"/>
              <a:t>Development Roadmap: Spring 2018</a:t>
            </a:r>
            <a:endParaRPr lang="en-US" dirty="0"/>
          </a:p>
        </p:txBody>
      </p:sp>
      <p:sp>
        <p:nvSpPr>
          <p:cNvPr id="3" name="Content Placeholder 2"/>
          <p:cNvSpPr>
            <a:spLocks noGrp="1"/>
          </p:cNvSpPr>
          <p:nvPr>
            <p:ph idx="1"/>
          </p:nvPr>
        </p:nvSpPr>
        <p:spPr>
          <a:xfrm>
            <a:off x="776287" y="1042977"/>
            <a:ext cx="10953750" cy="5772153"/>
          </a:xfrm>
        </p:spPr>
        <p:txBody>
          <a:bodyPr>
            <a:normAutofit/>
          </a:bodyPr>
          <a:lstStyle/>
          <a:p>
            <a:pPr>
              <a:spcBef>
                <a:spcPts val="1800"/>
              </a:spcBef>
              <a:buSzPct val="75000"/>
            </a:pPr>
            <a:r>
              <a:rPr lang="en-US" dirty="0" smtClean="0"/>
              <a:t>More </a:t>
            </a:r>
            <a:r>
              <a:rPr lang="en-US" dirty="0"/>
              <a:t>explicit support for distributed </a:t>
            </a:r>
            <a:r>
              <a:rPr lang="en-US" dirty="0" smtClean="0"/>
              <a:t>cloud deployments</a:t>
            </a:r>
          </a:p>
          <a:p>
            <a:pPr lvl="1">
              <a:spcBef>
                <a:spcPts val="1200"/>
              </a:spcBef>
              <a:buSzPct val="75000"/>
            </a:pPr>
            <a:r>
              <a:rPr lang="en-US" dirty="0" smtClean="0"/>
              <a:t>Support for running Clipper in replicated and partitioned modes for high-availability and scalability</a:t>
            </a:r>
          </a:p>
          <a:p>
            <a:pPr>
              <a:spcBef>
                <a:spcPts val="1800"/>
              </a:spcBef>
              <a:buSzPct val="75000"/>
            </a:pPr>
            <a:r>
              <a:rPr lang="en-US" dirty="0" smtClean="0"/>
              <a:t>Performance Optimizations</a:t>
            </a:r>
          </a:p>
          <a:p>
            <a:pPr lvl="1">
              <a:spcBef>
                <a:spcPts val="1200"/>
              </a:spcBef>
              <a:buSzPct val="75000"/>
            </a:pPr>
            <a:r>
              <a:rPr lang="en-US" dirty="0" smtClean="0"/>
              <a:t>A recent research fork introduced several performance optimizations that are in the process of being ported back to the mainline code base</a:t>
            </a:r>
          </a:p>
          <a:p>
            <a:pPr>
              <a:spcBef>
                <a:spcPts val="1800"/>
              </a:spcBef>
              <a:buSzPct val="75000"/>
            </a:pPr>
            <a:r>
              <a:rPr lang="en-US" dirty="0" smtClean="0"/>
              <a:t>Metrics and Monitoring infrastructure using Prometheus</a:t>
            </a:r>
          </a:p>
          <a:p>
            <a:pPr lvl="1">
              <a:spcBef>
                <a:spcPts val="1200"/>
              </a:spcBef>
              <a:buSzPct val="75000"/>
            </a:pPr>
            <a:r>
              <a:rPr lang="en-US" dirty="0" smtClean="0"/>
              <a:t>Comprehensive monitoring is critical for production infrastructure</a:t>
            </a:r>
          </a:p>
          <a:p>
            <a:pPr>
              <a:spcBef>
                <a:spcPts val="1200"/>
              </a:spcBef>
              <a:buSzPct val="75000"/>
            </a:pPr>
            <a:r>
              <a:rPr lang="en-US" dirty="0" smtClean="0"/>
              <a:t>Increased community outreach</a:t>
            </a:r>
          </a:p>
          <a:p>
            <a:pPr lvl="1">
              <a:spcBef>
                <a:spcPts val="1200"/>
              </a:spcBef>
              <a:buSzPct val="75000"/>
            </a:pPr>
            <a:r>
              <a:rPr lang="en-US" dirty="0" smtClean="0"/>
              <a:t>We want community feedback on what is working, and what is not!</a:t>
            </a: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760259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4" y="16744"/>
            <a:ext cx="10515600" cy="1325563"/>
          </a:xfrm>
        </p:spPr>
        <p:txBody>
          <a:bodyPr/>
          <a:lstStyle/>
          <a:p>
            <a:r>
              <a:rPr lang="en-US" dirty="0" smtClean="0"/>
              <a:t>Research Roadmap</a:t>
            </a:r>
            <a:endParaRPr lang="en-US" dirty="0"/>
          </a:p>
        </p:txBody>
      </p:sp>
      <p:sp>
        <p:nvSpPr>
          <p:cNvPr id="3" name="Content Placeholder 2"/>
          <p:cNvSpPr>
            <a:spLocks noGrp="1"/>
          </p:cNvSpPr>
          <p:nvPr>
            <p:ph idx="1"/>
          </p:nvPr>
        </p:nvSpPr>
        <p:spPr>
          <a:xfrm>
            <a:off x="657225" y="1342307"/>
            <a:ext cx="10953750" cy="5101356"/>
          </a:xfrm>
        </p:spPr>
        <p:txBody>
          <a:bodyPr>
            <a:normAutofit/>
          </a:bodyPr>
          <a:lstStyle/>
          <a:p>
            <a:pPr>
              <a:spcBef>
                <a:spcPts val="1800"/>
              </a:spcBef>
              <a:buSzPct val="75000"/>
            </a:pPr>
            <a:r>
              <a:rPr lang="en-US" dirty="0" smtClean="0"/>
              <a:t>Support for increasingly complex machine-learning applications</a:t>
            </a:r>
          </a:p>
          <a:p>
            <a:pPr lvl="1">
              <a:spcBef>
                <a:spcPts val="1800"/>
              </a:spcBef>
              <a:buSzPct val="75000"/>
            </a:pPr>
            <a:r>
              <a:rPr lang="en-US" dirty="0" err="1" smtClean="0"/>
              <a:t>InferLine</a:t>
            </a:r>
            <a:r>
              <a:rPr lang="en-US" dirty="0" smtClean="0"/>
              <a:t>: Serving multi-model pipelines on heterogeneous hardware</a:t>
            </a:r>
          </a:p>
          <a:p>
            <a:pPr lvl="1">
              <a:spcBef>
                <a:spcPts val="1800"/>
              </a:spcBef>
              <a:buSzPct val="75000"/>
            </a:pPr>
            <a:r>
              <a:rPr lang="en-US" dirty="0" smtClean="0"/>
              <a:t>Serving RL policies and integration with Ray</a:t>
            </a:r>
          </a:p>
          <a:p>
            <a:pPr>
              <a:spcBef>
                <a:spcPts val="1800"/>
              </a:spcBef>
              <a:buSzPct val="75000"/>
            </a:pPr>
            <a:r>
              <a:rPr lang="en-US" dirty="0" smtClean="0"/>
              <a:t>Closing the loop between training and serving</a:t>
            </a:r>
          </a:p>
          <a:p>
            <a:pPr lvl="1">
              <a:spcBef>
                <a:spcPts val="1800"/>
              </a:spcBef>
              <a:buSzPct val="75000"/>
            </a:pPr>
            <a:r>
              <a:rPr lang="en-US" dirty="0" smtClean="0"/>
              <a:t>Online model evaluation and monitoring to detect problems ASAP</a:t>
            </a:r>
          </a:p>
          <a:p>
            <a:pPr lvl="1">
              <a:spcBef>
                <a:spcPts val="1800"/>
              </a:spcBef>
              <a:buSzPct val="75000"/>
            </a:pPr>
            <a:r>
              <a:rPr lang="en-US" dirty="0" smtClean="0"/>
              <a:t>Automatically decide when and how to retrain models</a:t>
            </a:r>
          </a:p>
          <a:p>
            <a:pPr lvl="1">
              <a:spcBef>
                <a:spcPts val="1800"/>
              </a:spcBef>
              <a:buSzPct val="75000"/>
            </a:pPr>
            <a:r>
              <a:rPr lang="en-US" dirty="0" smtClean="0"/>
              <a:t>Integration of online learning and bandit algorithms with offline batch training</a:t>
            </a:r>
          </a:p>
        </p:txBody>
      </p:sp>
      <p:sp>
        <p:nvSpPr>
          <p:cNvPr id="4" name="Rounded Rectangle 3"/>
          <p:cNvSpPr/>
          <p:nvPr/>
        </p:nvSpPr>
        <p:spPr>
          <a:xfrm>
            <a:off x="521495" y="1213659"/>
            <a:ext cx="10651330" cy="1246910"/>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95197" y="2593569"/>
            <a:ext cx="11610975" cy="3108960"/>
          </a:xfrm>
          <a:prstGeom prst="roundRect">
            <a:avLst/>
          </a:prstGeom>
          <a:solidFill>
            <a:srgbClr val="FFFFF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51</a:t>
            </a:fld>
            <a:endParaRPr lang="en-US" dirty="0">
              <a:solidFill>
                <a:prstClr val="black">
                  <a:tint val="75000"/>
                </a:prstClr>
              </a:solidFill>
            </a:endParaRPr>
          </a:p>
        </p:txBody>
      </p:sp>
    </p:spTree>
    <p:extLst>
      <p:ext uri="{BB962C8B-B14F-4D97-AF65-F5344CB8AC3E}">
        <p14:creationId xmlns:p14="http://schemas.microsoft.com/office/powerpoint/2010/main" val="654503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dissolv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3495" y="1310485"/>
            <a:ext cx="9301210" cy="4342174"/>
          </a:xfrm>
        </p:spPr>
        <p:txBody>
          <a:bodyPr>
            <a:noAutofit/>
          </a:bodyPr>
          <a:lstStyle/>
          <a:p>
            <a:pPr algn="ctr"/>
            <a:r>
              <a:rPr lang="en-US" sz="7500" b="1" i="1" dirty="0" smtClean="0">
                <a:solidFill>
                  <a:schemeClr val="accent1">
                    <a:lumMod val="50000"/>
                  </a:schemeClr>
                </a:solidFill>
              </a:rPr>
              <a:t>Serving Multi-Model Pipelines with </a:t>
            </a:r>
            <a:r>
              <a:rPr lang="en-US" sz="7500" b="1" i="1" dirty="0" err="1" smtClean="0">
                <a:solidFill>
                  <a:schemeClr val="accent1">
                    <a:lumMod val="50000"/>
                  </a:schemeClr>
                </a:solidFill>
              </a:rPr>
              <a:t>InferLine</a:t>
            </a:r>
            <a:r>
              <a:rPr lang="en-US" sz="7500" b="1" i="1" dirty="0" smtClean="0">
                <a:solidFill>
                  <a:schemeClr val="accent1">
                    <a:lumMod val="50000"/>
                  </a:schemeClr>
                </a:solidFill>
              </a:rPr>
              <a:t/>
            </a:r>
            <a:br>
              <a:rPr lang="en-US" sz="7500" b="1" i="1" dirty="0" smtClean="0">
                <a:solidFill>
                  <a:schemeClr val="accent1">
                    <a:lumMod val="50000"/>
                  </a:schemeClr>
                </a:solidFill>
              </a:rPr>
            </a:br>
            <a:r>
              <a:rPr lang="en-US" sz="4500" b="1" i="1" dirty="0" smtClean="0">
                <a:solidFill>
                  <a:schemeClr val="accent1">
                    <a:lumMod val="50000"/>
                  </a:schemeClr>
                </a:solidFill>
              </a:rPr>
              <a:t>(Work In Progress)</a:t>
            </a:r>
            <a:endParaRPr lang="en-US" sz="4500" b="1" i="1" dirty="0">
              <a:solidFill>
                <a:schemeClr val="accent1">
                  <a:lumMod val="50000"/>
                </a:schemeClr>
              </a:solidFill>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601520039"/>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0053" y="1403986"/>
            <a:ext cx="10948987" cy="5286374"/>
          </a:xfrm>
        </p:spPr>
        <p:txBody>
          <a:bodyPr>
            <a:normAutofit/>
          </a:bodyPr>
          <a:lstStyle/>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Containerized frameworks: </a:t>
            </a:r>
            <a:r>
              <a:rPr lang="en-US" sz="4300" i="1" dirty="0" smtClean="0">
                <a:solidFill>
                  <a:schemeClr val="accent6">
                    <a:lumMod val="75000"/>
                  </a:schemeClr>
                </a:solidFill>
              </a:rPr>
              <a:t>unified abstraction and isolation</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Cross-framework caching and batching: </a:t>
            </a:r>
            <a:r>
              <a:rPr lang="en-US" sz="4300" i="1" dirty="0" smtClean="0">
                <a:solidFill>
                  <a:schemeClr val="accent6">
                    <a:lumMod val="75000"/>
                  </a:schemeClr>
                </a:solidFill>
              </a:rPr>
              <a:t>optimize throughput and latency</a:t>
            </a:r>
          </a:p>
          <a:p>
            <a:pPr>
              <a:spcBef>
                <a:spcPts val="3400"/>
              </a:spcBef>
              <a:buClr>
                <a:schemeClr val="accent6">
                  <a:lumMod val="75000"/>
                </a:schemeClr>
              </a:buClr>
              <a:buFont typeface="Wingdings" charset="2"/>
              <a:buChar char="q"/>
            </a:pPr>
            <a:r>
              <a:rPr lang="en-US" sz="4300" i="1" dirty="0" smtClean="0">
                <a:solidFill>
                  <a:schemeClr val="accent6">
                    <a:lumMod val="75000"/>
                  </a:schemeClr>
                </a:solidFill>
                <a:latin typeface="Helvetica Neue Medium" charset="0"/>
                <a:ea typeface="Helvetica Neue Medium" charset="0"/>
                <a:cs typeface="Helvetica Neue Medium" charset="0"/>
              </a:rPr>
              <a:t> Cross-framework model composition: </a:t>
            </a:r>
            <a:r>
              <a:rPr lang="en-US" sz="4300" i="1" dirty="0" smtClean="0">
                <a:solidFill>
                  <a:schemeClr val="accent6">
                    <a:lumMod val="75000"/>
                  </a:schemeClr>
                </a:solidFill>
              </a:rPr>
              <a:t>improved accuracy through ensembles and bandits</a:t>
            </a:r>
          </a:p>
        </p:txBody>
      </p:sp>
      <p:sp>
        <p:nvSpPr>
          <p:cNvPr id="5" name="Title 1"/>
          <p:cNvSpPr txBox="1">
            <a:spLocks/>
          </p:cNvSpPr>
          <p:nvPr/>
        </p:nvSpPr>
        <p:spPr>
          <a:xfrm>
            <a:off x="235743" y="7842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chemeClr val="accent6">
                    <a:lumMod val="75000"/>
                  </a:schemeClr>
                </a:solidFill>
                <a:latin typeface="Futura-BoldOblique" charset="0"/>
                <a:ea typeface="Futura-BoldOblique" charset="0"/>
                <a:cs typeface="Futura-BoldOblique" charset="0"/>
              </a:rPr>
              <a:t>Technologies inside Clipper</a:t>
            </a:r>
            <a:endParaRPr lang="en-US" sz="4800" b="1" dirty="0">
              <a:solidFill>
                <a:schemeClr val="accent6">
                  <a:lumMod val="75000"/>
                </a:schemeClr>
              </a:solidFill>
              <a:latin typeface="Helvetica Neue Medium" charset="0"/>
              <a:ea typeface="Helvetica Neue Medium" charset="0"/>
              <a:cs typeface="Helvetica Neue Medium" charset="0"/>
            </a:endParaRPr>
          </a:p>
        </p:txBody>
      </p:sp>
      <p:sp>
        <p:nvSpPr>
          <p:cNvPr id="6" name="Rectangle 5"/>
          <p:cNvSpPr/>
          <p:nvPr/>
        </p:nvSpPr>
        <p:spPr>
          <a:xfrm>
            <a:off x="235743" y="1262964"/>
            <a:ext cx="11311467" cy="32375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380888" y="2588527"/>
            <a:ext cx="11021176" cy="1325563"/>
          </a:xfrm>
          <a:prstGeom prst="rect">
            <a:avLst/>
          </a:prstGeom>
          <a:solidFill>
            <a:schemeClr val="bg1"/>
          </a:solidFill>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algn="ctr"/>
            <a:r>
              <a:rPr lang="en-US" sz="4800" i="1" dirty="0" smtClean="0">
                <a:solidFill>
                  <a:srgbClr val="C00000"/>
                </a:solidFill>
                <a:latin typeface="Helvetica Neue Light" charset="0"/>
                <a:ea typeface="Helvetica Neue Light" charset="0"/>
                <a:cs typeface="Helvetica Neue Light" charset="0"/>
              </a:rPr>
              <a:t>*Explored in research prototype</a:t>
            </a:r>
          </a:p>
          <a:p>
            <a:pPr algn="ctr"/>
            <a:r>
              <a:rPr lang="en-US" sz="4800" i="1" dirty="0" smtClean="0">
                <a:solidFill>
                  <a:srgbClr val="C00000"/>
                </a:solidFill>
                <a:latin typeface="Helvetica Neue Light" charset="0"/>
                <a:ea typeface="Helvetica Neue Light" charset="0"/>
                <a:cs typeface="Helvetica Neue Light" charset="0"/>
              </a:rPr>
              <a:t>[NSDI 2017]</a:t>
            </a:r>
            <a:endParaRPr lang="en-US" sz="4800" i="1" dirty="0">
              <a:solidFill>
                <a:srgbClr val="C0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0583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110363" y="6376250"/>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31690" y="6376250"/>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45538" y="1118352"/>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2454116"/>
            <a:ext cx="11344122" cy="281292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33" name="Title 1"/>
          <p:cNvSpPr>
            <a:spLocks noGrp="1"/>
          </p:cNvSpPr>
          <p:nvPr>
            <p:ph type="title"/>
          </p:nvPr>
        </p:nvSpPr>
        <p:spPr>
          <a:xfrm>
            <a:off x="445538" y="-13145"/>
            <a:ext cx="11746462" cy="1325563"/>
          </a:xfrm>
        </p:spPr>
        <p:txBody>
          <a:bodyPr>
            <a:normAutofit/>
          </a:bodyPr>
          <a:lstStyle/>
          <a:p>
            <a:r>
              <a:rPr lang="en-US" sz="4000" dirty="0" smtClean="0"/>
              <a:t>Clipper Architecture</a:t>
            </a:r>
            <a:endParaRPr lang="en-US" sz="4000" dirty="0"/>
          </a:p>
        </p:txBody>
      </p:sp>
      <p:sp>
        <p:nvSpPr>
          <p:cNvPr id="40" name="Rectangle 39"/>
          <p:cNvSpPr/>
          <p:nvPr/>
        </p:nvSpPr>
        <p:spPr>
          <a:xfrm>
            <a:off x="4949993" y="235723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08471" y="1209029"/>
            <a:ext cx="1909438" cy="48674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7685" y="1209029"/>
            <a:ext cx="1828581" cy="486742"/>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0114" y="1209029"/>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132712"/>
            <a:ext cx="1166301" cy="571724"/>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15263" y="1209029"/>
            <a:ext cx="1652740" cy="486742"/>
          </a:xfrm>
          <a:prstGeom prst="rect">
            <a:avLst/>
          </a:prstGeom>
        </p:spPr>
      </p:pic>
      <p:pic>
        <p:nvPicPr>
          <p:cNvPr id="30" name="Picture 29"/>
          <p:cNvPicPr>
            <a:picLocks noChangeAspect="1"/>
          </p:cNvPicPr>
          <p:nvPr/>
        </p:nvPicPr>
        <p:blipFill>
          <a:blip r:embed="rId8"/>
          <a:stretch>
            <a:fillRect/>
          </a:stretch>
        </p:blipFill>
        <p:spPr>
          <a:xfrm>
            <a:off x="8320058" y="6469862"/>
            <a:ext cx="2032000" cy="590692"/>
          </a:xfrm>
          <a:prstGeom prst="rect">
            <a:avLst/>
          </a:prstGeom>
        </p:spPr>
      </p:pic>
      <p:sp>
        <p:nvSpPr>
          <p:cNvPr id="2" name="Rectangle 1"/>
          <p:cNvSpPr/>
          <p:nvPr/>
        </p:nvSpPr>
        <p:spPr>
          <a:xfrm>
            <a:off x="4285691" y="6436458"/>
            <a:ext cx="1524776" cy="769441"/>
          </a:xfrm>
          <a:prstGeom prst="rect">
            <a:avLst/>
          </a:prstGeom>
        </p:spPr>
        <p:txBody>
          <a:bodyPr wrap="none">
            <a:spAutoFit/>
          </a:bodyPr>
          <a:lstStyle/>
          <a:p>
            <a:r>
              <a:rPr lang="en-US" sz="4400" dirty="0" err="1" smtClean="0">
                <a:latin typeface="Helvetica" charset="0"/>
                <a:ea typeface="Helvetica" charset="0"/>
                <a:cs typeface="Helvetica" charset="0"/>
              </a:rPr>
              <a:t>Caffe</a:t>
            </a:r>
            <a:endParaRPr lang="en-US" sz="4400" dirty="0">
              <a:latin typeface="Helvetica" charset="0"/>
              <a:ea typeface="Helvetica" charset="0"/>
              <a:cs typeface="Helvetica" charset="0"/>
            </a:endParaRPr>
          </a:p>
        </p:txBody>
      </p:sp>
      <p:sp>
        <p:nvSpPr>
          <p:cNvPr id="3" name="TextBox 2"/>
          <p:cNvSpPr txBox="1"/>
          <p:nvPr/>
        </p:nvSpPr>
        <p:spPr>
          <a:xfrm>
            <a:off x="445537" y="1183891"/>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781929"/>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781929"/>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807068"/>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06711" y="6354736"/>
            <a:ext cx="1764600" cy="1111072"/>
          </a:xfrm>
          <a:prstGeom prst="rect">
            <a:avLst/>
          </a:prstGeom>
        </p:spPr>
      </p:pic>
      <p:grpSp>
        <p:nvGrpSpPr>
          <p:cNvPr id="29" name="Group 28"/>
          <p:cNvGrpSpPr/>
          <p:nvPr/>
        </p:nvGrpSpPr>
        <p:grpSpPr>
          <a:xfrm>
            <a:off x="10830370" y="6399323"/>
            <a:ext cx="542513" cy="147044"/>
            <a:chOff x="10658591" y="6109729"/>
            <a:chExt cx="874878" cy="237129"/>
          </a:xfrm>
        </p:grpSpPr>
        <p:sp>
          <p:nvSpPr>
            <p:cNvPr id="28" name="Oval 27"/>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Oval 64"/>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8" name="Rectangle 57"/>
          <p:cNvSpPr/>
          <p:nvPr/>
        </p:nvSpPr>
        <p:spPr>
          <a:xfrm>
            <a:off x="6079346" y="6376251"/>
            <a:ext cx="1810909" cy="82964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6079346" y="7227414"/>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031690"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0" name="Rectangle 69"/>
          <p:cNvSpPr/>
          <p:nvPr/>
        </p:nvSpPr>
        <p:spPr>
          <a:xfrm>
            <a:off x="6079346" y="5992897"/>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sp>
        <p:nvSpPr>
          <p:cNvPr id="71" name="Rectangle 70"/>
          <p:cNvSpPr/>
          <p:nvPr/>
        </p:nvSpPr>
        <p:spPr>
          <a:xfrm>
            <a:off x="8110363" y="5992897"/>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MC</a:t>
            </a:r>
            <a:endParaRPr lang="en-US" sz="2400" dirty="0">
              <a:solidFill>
                <a:schemeClr val="bg1"/>
              </a:solidFill>
              <a:latin typeface="Helvetica Neue" charset="0"/>
              <a:ea typeface="Helvetica Neue" charset="0"/>
              <a:cs typeface="Helvetica Neue" charset="0"/>
            </a:endParaRPr>
          </a:p>
        </p:txBody>
      </p:sp>
      <p:grpSp>
        <p:nvGrpSpPr>
          <p:cNvPr id="35" name="Group 34"/>
          <p:cNvGrpSpPr/>
          <p:nvPr/>
        </p:nvGrpSpPr>
        <p:grpSpPr>
          <a:xfrm>
            <a:off x="1196853" y="5320710"/>
            <a:ext cx="1197411" cy="635052"/>
            <a:chOff x="1055580" y="4658605"/>
            <a:chExt cx="1197411" cy="635052"/>
          </a:xfrm>
        </p:grpSpPr>
        <p:sp>
          <p:nvSpPr>
            <p:cNvPr id="66" name="Up-Down Arrow 65"/>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TextBox 71"/>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3" name="Group 72"/>
          <p:cNvGrpSpPr/>
          <p:nvPr/>
        </p:nvGrpSpPr>
        <p:grpSpPr>
          <a:xfrm>
            <a:off x="4256913" y="5320710"/>
            <a:ext cx="1197411" cy="635052"/>
            <a:chOff x="1055580" y="4658605"/>
            <a:chExt cx="1197411" cy="635052"/>
          </a:xfrm>
        </p:grpSpPr>
        <p:sp>
          <p:nvSpPr>
            <p:cNvPr id="74" name="Up-Down Arrow 73"/>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TextBox 74"/>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6" name="Group 75"/>
          <p:cNvGrpSpPr/>
          <p:nvPr/>
        </p:nvGrpSpPr>
        <p:grpSpPr>
          <a:xfrm>
            <a:off x="6300548" y="5320710"/>
            <a:ext cx="1197411" cy="635052"/>
            <a:chOff x="1055580" y="4658605"/>
            <a:chExt cx="1197411" cy="635052"/>
          </a:xfrm>
        </p:grpSpPr>
        <p:sp>
          <p:nvSpPr>
            <p:cNvPr id="77" name="Up-Down Arrow 7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grpSp>
        <p:nvGrpSpPr>
          <p:cNvPr id="79" name="Group 78"/>
          <p:cNvGrpSpPr/>
          <p:nvPr/>
        </p:nvGrpSpPr>
        <p:grpSpPr>
          <a:xfrm>
            <a:off x="8624554" y="5320710"/>
            <a:ext cx="1197411" cy="635052"/>
            <a:chOff x="1055580" y="4658605"/>
            <a:chExt cx="1197411" cy="635052"/>
          </a:xfrm>
        </p:grpSpPr>
        <p:sp>
          <p:nvSpPr>
            <p:cNvPr id="80" name="Up-Down Arrow 79"/>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TextBox 80"/>
            <p:cNvSpPr txBox="1"/>
            <p:nvPr/>
          </p:nvSpPr>
          <p:spPr>
            <a:xfrm>
              <a:off x="1055580" y="4675478"/>
              <a:ext cx="1027846" cy="584775"/>
            </a:xfrm>
            <a:prstGeom prst="rect">
              <a:avLst/>
            </a:prstGeom>
            <a:noFill/>
          </p:spPr>
          <p:txBody>
            <a:bodyPr wrap="none" rtlCol="0">
              <a:spAutoFit/>
            </a:bodyPr>
            <a:lstStyle/>
            <a:p>
              <a:pPr algn="r"/>
              <a:r>
                <a:rPr lang="en-US" sz="3200" smtClean="0">
                  <a:latin typeface="Helvetica Neue" charset="0"/>
                  <a:ea typeface="Helvetica Neue" charset="0"/>
                  <a:cs typeface="Helvetica Neue" charset="0"/>
                </a:rPr>
                <a:t>RPC</a:t>
              </a:r>
              <a:endParaRPr lang="en-US" sz="3200" dirty="0">
                <a:latin typeface="Helvetica Neue" charset="0"/>
                <a:ea typeface="Helvetica Neue" charset="0"/>
                <a:cs typeface="Helvetica Neue" charset="0"/>
              </a:endParaRPr>
            </a:p>
          </p:txBody>
        </p:sp>
      </p:grpSp>
      <p:sp>
        <p:nvSpPr>
          <p:cNvPr id="63" name="Rectangle 62"/>
          <p:cNvSpPr/>
          <p:nvPr/>
        </p:nvSpPr>
        <p:spPr>
          <a:xfrm>
            <a:off x="634701" y="3946785"/>
            <a:ext cx="10997397" cy="1181124"/>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Abstraction Layer</a:t>
            </a:r>
            <a:endParaRPr lang="en-US" sz="3200" dirty="0">
              <a:solidFill>
                <a:schemeClr val="bg1"/>
              </a:solidFill>
              <a:latin typeface="Helvetica Neue" charset="0"/>
              <a:ea typeface="Helvetica Neue" charset="0"/>
              <a:cs typeface="Helvetica Neue" charset="0"/>
            </a:endParaRPr>
          </a:p>
        </p:txBody>
      </p:sp>
      <p:grpSp>
        <p:nvGrpSpPr>
          <p:cNvPr id="4" name="Group 3"/>
          <p:cNvGrpSpPr/>
          <p:nvPr/>
        </p:nvGrpSpPr>
        <p:grpSpPr>
          <a:xfrm>
            <a:off x="445537" y="5992897"/>
            <a:ext cx="3361842" cy="1374518"/>
            <a:chOff x="445537" y="5992897"/>
            <a:chExt cx="3361842" cy="1374518"/>
          </a:xfrm>
        </p:grpSpPr>
        <p:sp>
          <p:nvSpPr>
            <p:cNvPr id="27" name="Rectangle 26"/>
            <p:cNvSpPr/>
            <p:nvPr/>
          </p:nvSpPr>
          <p:spPr>
            <a:xfrm>
              <a:off x="445538" y="6376250"/>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5537" y="5992897"/>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bg1"/>
                  </a:solidFill>
                  <a:latin typeface="Helvetica Neue" charset="0"/>
                  <a:ea typeface="Helvetica Neue" charset="0"/>
                  <a:cs typeface="Helvetica Neue" charset="0"/>
                </a:rPr>
                <a:t>Model Container (MC)</a:t>
              </a:r>
              <a:endParaRPr lang="en-US" sz="2400" dirty="0">
                <a:solidFill>
                  <a:schemeClr val="bg1"/>
                </a:solidFill>
                <a:latin typeface="Helvetica Neue" charset="0"/>
                <a:ea typeface="Helvetica Neue" charset="0"/>
                <a:cs typeface="Helvetica Neue" charset="0"/>
              </a:endParaRPr>
            </a:p>
          </p:txBody>
        </p:sp>
        <p:pic>
          <p:nvPicPr>
            <p:cNvPr id="54" name="Picture 5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893" y="6436458"/>
              <a:ext cx="1707129" cy="908047"/>
            </a:xfrm>
            <a:prstGeom prst="rect">
              <a:avLst/>
            </a:prstGeom>
          </p:spPr>
        </p:pic>
      </p:grpSp>
      <p:grpSp>
        <p:nvGrpSpPr>
          <p:cNvPr id="53" name="Group 52"/>
          <p:cNvGrpSpPr/>
          <p:nvPr/>
        </p:nvGrpSpPr>
        <p:grpSpPr>
          <a:xfrm>
            <a:off x="634701" y="3142263"/>
            <a:ext cx="10997397" cy="675637"/>
            <a:chOff x="634701" y="3126303"/>
            <a:chExt cx="10997397" cy="675637"/>
          </a:xfrm>
        </p:grpSpPr>
        <p:sp>
          <p:nvSpPr>
            <p:cNvPr id="55" name="Rectangle 54"/>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64" name="Rounded Rectangle 63"/>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Selection Policy</a:t>
              </a:r>
              <a:endParaRPr lang="en-US" sz="2800" dirty="0">
                <a:solidFill>
                  <a:schemeClr val="tx1"/>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1076516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5538" y="-1786688"/>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450923"/>
            <a:ext cx="11344122" cy="153754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54780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2"/>
          <a:srcRect t="10090" b="10664"/>
          <a:stretch/>
        </p:blipFill>
        <p:spPr>
          <a:xfrm>
            <a:off x="5408471" y="-1696011"/>
            <a:ext cx="1909438" cy="486742"/>
          </a:xfrm>
          <a:prstGeom prst="rect">
            <a:avLst/>
          </a:prstGeom>
        </p:spPr>
      </p:pic>
      <p:pic>
        <p:nvPicPr>
          <p:cNvPr id="43" name="Picture 42"/>
          <p:cNvPicPr>
            <a:picLocks noChangeAspect="1"/>
          </p:cNvPicPr>
          <p:nvPr/>
        </p:nvPicPr>
        <p:blipFill>
          <a:blip r:embed="rId3"/>
          <a:stretch>
            <a:fillRect/>
          </a:stretch>
        </p:blipFill>
        <p:spPr>
          <a:xfrm>
            <a:off x="3467685" y="-1696011"/>
            <a:ext cx="1828581" cy="486742"/>
          </a:xfrm>
          <a:prstGeom prst="rect">
            <a:avLst/>
          </a:prstGeom>
        </p:spPr>
      </p:pic>
      <p:pic>
        <p:nvPicPr>
          <p:cNvPr id="59" name="Picture 58"/>
          <p:cNvPicPr>
            <a:picLocks noChangeAspect="1"/>
          </p:cNvPicPr>
          <p:nvPr/>
        </p:nvPicPr>
        <p:blipFill>
          <a:blip r:embed="rId4"/>
          <a:stretch>
            <a:fillRect/>
          </a:stretch>
        </p:blipFill>
        <p:spPr>
          <a:xfrm>
            <a:off x="7430114" y="-1696011"/>
            <a:ext cx="1194440" cy="486742"/>
          </a:xfrm>
          <a:prstGeom prst="rect">
            <a:avLst/>
          </a:prstGeom>
        </p:spPr>
      </p:pic>
      <p:pic>
        <p:nvPicPr>
          <p:cNvPr id="61" name="Picture 6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36759" y="-1772328"/>
            <a:ext cx="1166301" cy="571724"/>
          </a:xfrm>
          <a:prstGeom prst="rect">
            <a:avLst/>
          </a:prstGeom>
        </p:spPr>
      </p:pic>
      <p:pic>
        <p:nvPicPr>
          <p:cNvPr id="17" name="Picture 16"/>
          <p:cNvPicPr>
            <a:picLocks noChangeAspect="1"/>
          </p:cNvPicPr>
          <p:nvPr/>
        </p:nvPicPr>
        <p:blipFill>
          <a:blip r:embed="rId6"/>
          <a:stretch>
            <a:fillRect/>
          </a:stretch>
        </p:blipFill>
        <p:spPr>
          <a:xfrm>
            <a:off x="10015263" y="-1696011"/>
            <a:ext cx="1652740" cy="486742"/>
          </a:xfrm>
          <a:prstGeom prst="rect">
            <a:avLst/>
          </a:prstGeom>
        </p:spPr>
      </p:pic>
      <p:sp>
        <p:nvSpPr>
          <p:cNvPr id="3" name="TextBox 2"/>
          <p:cNvSpPr txBox="1"/>
          <p:nvPr/>
        </p:nvSpPr>
        <p:spPr>
          <a:xfrm>
            <a:off x="445537" y="-1721149"/>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123111"/>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123111"/>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09797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grpSp>
        <p:nvGrpSpPr>
          <p:cNvPr id="12" name="Group 11"/>
          <p:cNvGrpSpPr/>
          <p:nvPr/>
        </p:nvGrpSpPr>
        <p:grpSpPr>
          <a:xfrm>
            <a:off x="634701" y="221263"/>
            <a:ext cx="10997397" cy="675637"/>
            <a:chOff x="634701" y="3126303"/>
            <a:chExt cx="10997397" cy="675637"/>
          </a:xfrm>
        </p:grpSpPr>
        <p:sp>
          <p:nvSpPr>
            <p:cNvPr id="64" name="Rectangle 63"/>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9" name="Rounded Rectangle 8"/>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Selection Policy</a:t>
              </a:r>
              <a:endParaRPr lang="en-US" sz="2800" dirty="0">
                <a:solidFill>
                  <a:schemeClr val="tx1"/>
                </a:solidFill>
                <a:latin typeface="Helvetica Neue" charset="0"/>
                <a:ea typeface="Helvetica Neue" charset="0"/>
                <a:cs typeface="Helvetica Neue" charset="0"/>
              </a:endParaRPr>
            </a:p>
          </p:txBody>
        </p:sp>
      </p:grpSp>
      <p:sp>
        <p:nvSpPr>
          <p:cNvPr id="27" name="Content Placeholder 2"/>
          <p:cNvSpPr>
            <a:spLocks noGrp="1"/>
          </p:cNvSpPr>
          <p:nvPr>
            <p:ph idx="1"/>
          </p:nvPr>
        </p:nvSpPr>
        <p:spPr>
          <a:xfrm>
            <a:off x="821542" y="2216858"/>
            <a:ext cx="10592144" cy="3268529"/>
          </a:xfrm>
        </p:spPr>
        <p:txBody>
          <a:bodyPr>
            <a:noAutofit/>
          </a:bodyPr>
          <a:lstStyle/>
          <a:p>
            <a:pPr>
              <a:lnSpc>
                <a:spcPct val="100000"/>
              </a:lnSpc>
              <a:spcBef>
                <a:spcPts val="2200"/>
              </a:spcBef>
              <a:buClr>
                <a:srgbClr val="0075CB"/>
              </a:buClr>
            </a:pPr>
            <a:r>
              <a:rPr lang="en-US" sz="3800" dirty="0" smtClean="0">
                <a:solidFill>
                  <a:srgbClr val="0075CB"/>
                </a:solidFill>
              </a:rPr>
              <a:t>Exploit multiple models to estimate confidence</a:t>
            </a:r>
          </a:p>
          <a:p>
            <a:pPr>
              <a:lnSpc>
                <a:spcPct val="100000"/>
              </a:lnSpc>
              <a:spcBef>
                <a:spcPts val="2200"/>
              </a:spcBef>
              <a:buClr>
                <a:srgbClr val="0075CB"/>
              </a:buClr>
            </a:pPr>
            <a:r>
              <a:rPr lang="en-US" sz="3800" dirty="0">
                <a:solidFill>
                  <a:srgbClr val="0075CB"/>
                </a:solidFill>
              </a:rPr>
              <a:t> </a:t>
            </a:r>
            <a:r>
              <a:rPr lang="en-US" sz="3800" dirty="0" smtClean="0">
                <a:solidFill>
                  <a:srgbClr val="0075CB"/>
                </a:solidFill>
              </a:rPr>
              <a:t>Use multi-armed bandit algorithms to learn optimal model-selection online</a:t>
            </a:r>
          </a:p>
          <a:p>
            <a:pPr>
              <a:lnSpc>
                <a:spcPct val="100000"/>
              </a:lnSpc>
              <a:spcBef>
                <a:spcPts val="2200"/>
              </a:spcBef>
              <a:buClr>
                <a:srgbClr val="0075CB"/>
              </a:buClr>
            </a:pPr>
            <a:r>
              <a:rPr lang="en-US" sz="3800" dirty="0">
                <a:solidFill>
                  <a:srgbClr val="0075CB"/>
                </a:solidFill>
              </a:rPr>
              <a:t> </a:t>
            </a:r>
            <a:r>
              <a:rPr lang="en-US" sz="3800" dirty="0" smtClean="0">
                <a:solidFill>
                  <a:srgbClr val="0075CB"/>
                </a:solidFill>
              </a:rPr>
              <a:t>Online personalization across ML frameworks</a:t>
            </a:r>
          </a:p>
        </p:txBody>
      </p:sp>
    </p:spTree>
    <p:extLst>
      <p:ext uri="{BB962C8B-B14F-4D97-AF65-F5344CB8AC3E}">
        <p14:creationId xmlns:p14="http://schemas.microsoft.com/office/powerpoint/2010/main" val="5734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45538" y="-1786688"/>
            <a:ext cx="11344152" cy="6424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445567" y="-450923"/>
            <a:ext cx="11344122" cy="153754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tx1"/>
              </a:solidFill>
              <a:latin typeface="Helvetica Neue" charset="0"/>
              <a:ea typeface="Helvetica Neue" charset="0"/>
              <a:cs typeface="Helvetica Neue" charset="0"/>
            </a:endParaRPr>
          </a:p>
        </p:txBody>
      </p:sp>
      <p:sp>
        <p:nvSpPr>
          <p:cNvPr id="40" name="Rectangle 39"/>
          <p:cNvSpPr/>
          <p:nvPr/>
        </p:nvSpPr>
        <p:spPr>
          <a:xfrm>
            <a:off x="4949993" y="-547805"/>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pic>
        <p:nvPicPr>
          <p:cNvPr id="5" name="Picture 4"/>
          <p:cNvPicPr>
            <a:picLocks noChangeAspect="1"/>
          </p:cNvPicPr>
          <p:nvPr/>
        </p:nvPicPr>
        <p:blipFill rotWithShape="1">
          <a:blip r:embed="rId3"/>
          <a:srcRect t="10090" b="10664"/>
          <a:stretch/>
        </p:blipFill>
        <p:spPr>
          <a:xfrm>
            <a:off x="5408471" y="-1696011"/>
            <a:ext cx="1909438" cy="486742"/>
          </a:xfrm>
          <a:prstGeom prst="rect">
            <a:avLst/>
          </a:prstGeom>
        </p:spPr>
      </p:pic>
      <p:pic>
        <p:nvPicPr>
          <p:cNvPr id="43" name="Picture 42"/>
          <p:cNvPicPr>
            <a:picLocks noChangeAspect="1"/>
          </p:cNvPicPr>
          <p:nvPr/>
        </p:nvPicPr>
        <p:blipFill>
          <a:blip r:embed="rId4"/>
          <a:stretch>
            <a:fillRect/>
          </a:stretch>
        </p:blipFill>
        <p:spPr>
          <a:xfrm>
            <a:off x="3467685" y="-1696011"/>
            <a:ext cx="1828581" cy="486742"/>
          </a:xfrm>
          <a:prstGeom prst="rect">
            <a:avLst/>
          </a:prstGeom>
        </p:spPr>
      </p:pic>
      <p:pic>
        <p:nvPicPr>
          <p:cNvPr id="59" name="Picture 58"/>
          <p:cNvPicPr>
            <a:picLocks noChangeAspect="1"/>
          </p:cNvPicPr>
          <p:nvPr/>
        </p:nvPicPr>
        <p:blipFill>
          <a:blip r:embed="rId5"/>
          <a:stretch>
            <a:fillRect/>
          </a:stretch>
        </p:blipFill>
        <p:spPr>
          <a:xfrm>
            <a:off x="7430114" y="-1696011"/>
            <a:ext cx="1194440" cy="486742"/>
          </a:xfrm>
          <a:prstGeom prst="rect">
            <a:avLst/>
          </a:prstGeom>
        </p:spPr>
      </p:pic>
      <p:pic>
        <p:nvPicPr>
          <p:cNvPr id="61" name="Picture 6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36759" y="-1772328"/>
            <a:ext cx="1166301" cy="571724"/>
          </a:xfrm>
          <a:prstGeom prst="rect">
            <a:avLst/>
          </a:prstGeom>
        </p:spPr>
      </p:pic>
      <p:pic>
        <p:nvPicPr>
          <p:cNvPr id="17" name="Picture 16"/>
          <p:cNvPicPr>
            <a:picLocks noChangeAspect="1"/>
          </p:cNvPicPr>
          <p:nvPr/>
        </p:nvPicPr>
        <p:blipFill>
          <a:blip r:embed="rId7"/>
          <a:stretch>
            <a:fillRect/>
          </a:stretch>
        </p:blipFill>
        <p:spPr>
          <a:xfrm>
            <a:off x="10015263" y="-1696011"/>
            <a:ext cx="1652740" cy="486742"/>
          </a:xfrm>
          <a:prstGeom prst="rect">
            <a:avLst/>
          </a:prstGeom>
        </p:spPr>
      </p:pic>
      <p:sp>
        <p:nvSpPr>
          <p:cNvPr id="3" name="TextBox 2"/>
          <p:cNvSpPr txBox="1"/>
          <p:nvPr/>
        </p:nvSpPr>
        <p:spPr>
          <a:xfrm>
            <a:off x="445537" y="-1721149"/>
            <a:ext cx="3022147" cy="584775"/>
          </a:xfrm>
          <a:prstGeom prst="rect">
            <a:avLst/>
          </a:prstGeom>
          <a:noFill/>
        </p:spPr>
        <p:txBody>
          <a:bodyPr wrap="square" rtlCol="0">
            <a:spAutoFit/>
          </a:bodyPr>
          <a:lstStyle/>
          <a:p>
            <a:pPr algn="ctr"/>
            <a:r>
              <a:rPr lang="en-US" sz="3200" dirty="0" smtClean="0">
                <a:latin typeface="Helvetica Neue" charset="0"/>
                <a:ea typeface="Helvetica Neue" charset="0"/>
                <a:cs typeface="Helvetica Neue" charset="0"/>
              </a:rPr>
              <a:t>Applications</a:t>
            </a:r>
            <a:endParaRPr lang="en-US" sz="3200" dirty="0">
              <a:latin typeface="Helvetica Neue" charset="0"/>
              <a:ea typeface="Helvetica Neue" charset="0"/>
              <a:cs typeface="Helvetica Neue" charset="0"/>
            </a:endParaRPr>
          </a:p>
        </p:txBody>
      </p:sp>
      <p:grpSp>
        <p:nvGrpSpPr>
          <p:cNvPr id="26" name="Group 25"/>
          <p:cNvGrpSpPr/>
          <p:nvPr/>
        </p:nvGrpSpPr>
        <p:grpSpPr>
          <a:xfrm>
            <a:off x="783991" y="-1123111"/>
            <a:ext cx="1736806" cy="635052"/>
            <a:chOff x="783991" y="2298303"/>
            <a:chExt cx="1736806" cy="635052"/>
          </a:xfrm>
        </p:grpSpPr>
        <p:sp>
          <p:nvSpPr>
            <p:cNvPr id="22" name="TextBox 21"/>
            <p:cNvSpPr txBox="1"/>
            <p:nvPr/>
          </p:nvSpPr>
          <p:spPr>
            <a:xfrm>
              <a:off x="783991" y="2323442"/>
              <a:ext cx="1483740" cy="584775"/>
            </a:xfrm>
            <a:prstGeom prst="rect">
              <a:avLst/>
            </a:prstGeom>
            <a:noFill/>
          </p:spPr>
          <p:txBody>
            <a:bodyPr wrap="none" rtlCol="0">
              <a:spAutoFit/>
            </a:bodyPr>
            <a:lstStyle/>
            <a:p>
              <a:pPr algn="r"/>
              <a:r>
                <a:rPr lang="en-US" sz="3200" dirty="0" smtClean="0">
                  <a:latin typeface="Helvetica Neue" charset="0"/>
                  <a:ea typeface="Helvetica Neue" charset="0"/>
                  <a:cs typeface="Helvetica Neue" charset="0"/>
                </a:rPr>
                <a:t>Predict</a:t>
              </a:r>
              <a:endParaRPr lang="en-US" sz="3200" dirty="0">
                <a:latin typeface="Helvetica Neue" charset="0"/>
                <a:ea typeface="Helvetica Neue" charset="0"/>
                <a:cs typeface="Helvetica Neue" charset="0"/>
              </a:endParaRPr>
            </a:p>
          </p:txBody>
        </p:sp>
        <p:sp>
          <p:nvSpPr>
            <p:cNvPr id="23" name="Up-Down Arrow 22"/>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p:cNvGrpSpPr/>
          <p:nvPr/>
        </p:nvGrpSpPr>
        <p:grpSpPr>
          <a:xfrm>
            <a:off x="9498601" y="-1123111"/>
            <a:ext cx="1970146" cy="635052"/>
            <a:chOff x="9498601" y="2298303"/>
            <a:chExt cx="1970146" cy="635052"/>
          </a:xfrm>
        </p:grpSpPr>
        <p:sp>
          <p:nvSpPr>
            <p:cNvPr id="50" name="TextBox 49"/>
            <p:cNvSpPr txBox="1"/>
            <p:nvPr/>
          </p:nvSpPr>
          <p:spPr>
            <a:xfrm>
              <a:off x="9741992" y="2323442"/>
              <a:ext cx="1726755" cy="584775"/>
            </a:xfrm>
            <a:prstGeom prst="rect">
              <a:avLst/>
            </a:prstGeom>
            <a:noFill/>
          </p:spPr>
          <p:txBody>
            <a:bodyPr wrap="none" rtlCol="0">
              <a:spAutoFit/>
            </a:bodyPr>
            <a:lstStyle/>
            <a:p>
              <a:r>
                <a:rPr lang="en-US" sz="3200" dirty="0" smtClean="0">
                  <a:latin typeface="Helvetica Neue" charset="0"/>
                  <a:ea typeface="Helvetica Neue" charset="0"/>
                  <a:cs typeface="Helvetica Neue" charset="0"/>
                </a:rPr>
                <a:t>Observe</a:t>
              </a:r>
              <a:endParaRPr lang="en-US" sz="3200" dirty="0">
                <a:latin typeface="Helvetica Neue" charset="0"/>
                <a:ea typeface="Helvetica Neue" charset="0"/>
                <a:cs typeface="Helvetica Neue" charset="0"/>
              </a:endParaRPr>
            </a:p>
          </p:txBody>
        </p:sp>
        <p:sp>
          <p:nvSpPr>
            <p:cNvPr id="51" name="Up-Down Arrow 50"/>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2" name="TextBox 51"/>
          <p:cNvSpPr txBox="1"/>
          <p:nvPr/>
        </p:nvSpPr>
        <p:spPr>
          <a:xfrm>
            <a:off x="4054677" y="-1097972"/>
            <a:ext cx="4153701" cy="584775"/>
          </a:xfrm>
          <a:prstGeom prst="rect">
            <a:avLst/>
          </a:prstGeom>
          <a:noFill/>
        </p:spPr>
        <p:txBody>
          <a:bodyPr wrap="none" rtlCol="0">
            <a:spAutoFit/>
          </a:bodyPr>
          <a:lstStyle/>
          <a:p>
            <a:r>
              <a:rPr lang="en-US" sz="3200" b="1" dirty="0" smtClean="0">
                <a:latin typeface="Helvetica Neue" charset="0"/>
                <a:ea typeface="Helvetica Neue" charset="0"/>
                <a:cs typeface="Helvetica Neue" charset="0"/>
              </a:rPr>
              <a:t>RPC/REST Interface</a:t>
            </a:r>
            <a:endParaRPr lang="en-US" sz="3200" b="1" dirty="0">
              <a:latin typeface="Helvetica Neue" charset="0"/>
              <a:ea typeface="Helvetica Neue" charset="0"/>
              <a:cs typeface="Helvetica Neue" charset="0"/>
            </a:endParaRPr>
          </a:p>
        </p:txBody>
      </p:sp>
      <p:grpSp>
        <p:nvGrpSpPr>
          <p:cNvPr id="14" name="Group 13"/>
          <p:cNvGrpSpPr/>
          <p:nvPr/>
        </p:nvGrpSpPr>
        <p:grpSpPr>
          <a:xfrm>
            <a:off x="1377380" y="5369308"/>
            <a:ext cx="2680814" cy="1145620"/>
            <a:chOff x="1377380" y="4839922"/>
            <a:chExt cx="2680814" cy="1145620"/>
          </a:xfrm>
        </p:grpSpPr>
        <p:grpSp>
          <p:nvGrpSpPr>
            <p:cNvPr id="39" name="Group 38"/>
            <p:cNvGrpSpPr/>
            <p:nvPr/>
          </p:nvGrpSpPr>
          <p:grpSpPr>
            <a:xfrm>
              <a:off x="1377380" y="4839922"/>
              <a:ext cx="2680814" cy="1145620"/>
              <a:chOff x="3244106" y="4371349"/>
              <a:chExt cx="2680814" cy="1145620"/>
            </a:xfrm>
          </p:grpSpPr>
          <p:sp>
            <p:nvSpPr>
              <p:cNvPr id="44" name="Rectangle 43"/>
              <p:cNvSpPr/>
              <p:nvPr/>
            </p:nvSpPr>
            <p:spPr>
              <a:xfrm>
                <a:off x="3244106" y="4371349"/>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p:cNvSpPr/>
              <p:nvPr/>
            </p:nvSpPr>
            <p:spPr>
              <a:xfrm>
                <a:off x="5662814" y="4371349"/>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68" name="Group 67"/>
            <p:cNvGrpSpPr/>
            <p:nvPr/>
          </p:nvGrpSpPr>
          <p:grpSpPr>
            <a:xfrm>
              <a:off x="2293516" y="4909362"/>
              <a:ext cx="1425519" cy="1011936"/>
              <a:chOff x="4012915" y="2055821"/>
              <a:chExt cx="3361299" cy="2386094"/>
            </a:xfrm>
          </p:grpSpPr>
          <p:cxnSp>
            <p:nvCxnSpPr>
              <p:cNvPr id="69" name="Straight Arrow Connector 68"/>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0" name="Straight Arrow Connector 69"/>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1" name="Straight Arrow Connector 70"/>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2" name="Straight Arrow Connector 71"/>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75" name="Group 74"/>
              <p:cNvGrpSpPr/>
              <p:nvPr/>
            </p:nvGrpSpPr>
            <p:grpSpPr>
              <a:xfrm>
                <a:off x="4012915" y="2055821"/>
                <a:ext cx="274607" cy="2386094"/>
                <a:chOff x="4810479" y="726948"/>
                <a:chExt cx="228603" cy="1986366"/>
              </a:xfrm>
            </p:grpSpPr>
            <p:sp>
              <p:nvSpPr>
                <p:cNvPr id="76" name="Oval 75"/>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7" name="Oval 76"/>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8" name="Oval 7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9" name="Oval 78"/>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80" name="Oval 79"/>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81" name="Group 80"/>
            <p:cNvGrpSpPr/>
            <p:nvPr/>
          </p:nvGrpSpPr>
          <p:grpSpPr>
            <a:xfrm>
              <a:off x="2605309" y="5014363"/>
              <a:ext cx="801933" cy="801934"/>
              <a:chOff x="5724072" y="7333"/>
              <a:chExt cx="2080007" cy="2080009"/>
            </a:xfrm>
          </p:grpSpPr>
          <p:sp>
            <p:nvSpPr>
              <p:cNvPr id="82" name="Oval 81"/>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83" name="Freeform 82"/>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1" name="Group 10"/>
          <p:cNvGrpSpPr/>
          <p:nvPr/>
        </p:nvGrpSpPr>
        <p:grpSpPr>
          <a:xfrm>
            <a:off x="1375861" y="2070049"/>
            <a:ext cx="2678816" cy="1147872"/>
            <a:chOff x="1375861" y="2436346"/>
            <a:chExt cx="2678816" cy="1147872"/>
          </a:xfrm>
        </p:grpSpPr>
        <p:grpSp>
          <p:nvGrpSpPr>
            <p:cNvPr id="34" name="Group 33"/>
            <p:cNvGrpSpPr/>
            <p:nvPr/>
          </p:nvGrpSpPr>
          <p:grpSpPr>
            <a:xfrm>
              <a:off x="1375861" y="2436346"/>
              <a:ext cx="2678816" cy="1147872"/>
              <a:chOff x="3242587" y="1967773"/>
              <a:chExt cx="2678816" cy="1147872"/>
            </a:xfrm>
          </p:grpSpPr>
          <p:grpSp>
            <p:nvGrpSpPr>
              <p:cNvPr id="35" name="Group 34"/>
              <p:cNvGrpSpPr/>
              <p:nvPr/>
            </p:nvGrpSpPr>
            <p:grpSpPr>
              <a:xfrm>
                <a:off x="3242587" y="1967773"/>
                <a:ext cx="2428345" cy="1142916"/>
                <a:chOff x="3321171" y="1967773"/>
                <a:chExt cx="2428345" cy="1142916"/>
              </a:xfrm>
            </p:grpSpPr>
            <p:sp>
              <p:nvSpPr>
                <p:cNvPr id="37" name="Rectangle 36"/>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8" name="Picture 37"/>
                <p:cNvPicPr>
                  <a:picLocks noChangeAspect="1"/>
                </p:cNvPicPr>
                <p:nvPr/>
              </p:nvPicPr>
              <p:blipFill>
                <a:blip r:embed="rId8"/>
                <a:stretch>
                  <a:fillRect/>
                </a:stretch>
              </p:blipFill>
              <p:spPr>
                <a:xfrm rot="16200000">
                  <a:off x="3039967" y="2350277"/>
                  <a:ext cx="1009568" cy="365968"/>
                </a:xfrm>
                <a:prstGeom prst="rect">
                  <a:avLst/>
                </a:prstGeom>
              </p:spPr>
            </p:pic>
          </p:grpSp>
          <p:sp>
            <p:nvSpPr>
              <p:cNvPr id="36" name="Rectangle 35"/>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4" name="Group 83"/>
            <p:cNvGrpSpPr/>
            <p:nvPr/>
          </p:nvGrpSpPr>
          <p:grpSpPr>
            <a:xfrm>
              <a:off x="2293516" y="2502080"/>
              <a:ext cx="1425519" cy="1011936"/>
              <a:chOff x="4012915" y="2055821"/>
              <a:chExt cx="3361299" cy="2386094"/>
            </a:xfrm>
          </p:grpSpPr>
          <p:cxnSp>
            <p:nvCxnSpPr>
              <p:cNvPr id="85" name="Straight Arrow Connector 84"/>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6" name="Straight Arrow Connector 85"/>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7" name="Straight Arrow Connector 86"/>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8" name="Straight Arrow Connector 87"/>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9" name="Straight Arrow Connector 88"/>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90" name="Straight Arrow Connector 89"/>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91" name="Group 90"/>
              <p:cNvGrpSpPr/>
              <p:nvPr/>
            </p:nvGrpSpPr>
            <p:grpSpPr>
              <a:xfrm>
                <a:off x="4012915" y="2055821"/>
                <a:ext cx="274607" cy="2386094"/>
                <a:chOff x="4810479" y="726948"/>
                <a:chExt cx="228603" cy="1986366"/>
              </a:xfrm>
            </p:grpSpPr>
            <p:sp>
              <p:nvSpPr>
                <p:cNvPr id="92" name="Oval 91"/>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4" name="Oval 93"/>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5" name="Oval 94"/>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6" name="Oval 95"/>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97" name="Group 96"/>
            <p:cNvGrpSpPr/>
            <p:nvPr/>
          </p:nvGrpSpPr>
          <p:grpSpPr>
            <a:xfrm>
              <a:off x="2605309" y="2607081"/>
              <a:ext cx="801933" cy="801934"/>
              <a:chOff x="5724072" y="7333"/>
              <a:chExt cx="2080007" cy="2080009"/>
            </a:xfrm>
          </p:grpSpPr>
          <p:sp>
            <p:nvSpPr>
              <p:cNvPr id="98" name="Oval 97"/>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9" name="Freeform 98"/>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3" name="Group 12"/>
          <p:cNvGrpSpPr/>
          <p:nvPr/>
        </p:nvGrpSpPr>
        <p:grpSpPr>
          <a:xfrm>
            <a:off x="561474" y="3721765"/>
            <a:ext cx="3493203" cy="1581527"/>
            <a:chOff x="561474" y="3192379"/>
            <a:chExt cx="3493203" cy="1581527"/>
          </a:xfrm>
        </p:grpSpPr>
        <p:grpSp>
          <p:nvGrpSpPr>
            <p:cNvPr id="28" name="Group 27"/>
            <p:cNvGrpSpPr/>
            <p:nvPr/>
          </p:nvGrpSpPr>
          <p:grpSpPr>
            <a:xfrm>
              <a:off x="1376663" y="3627667"/>
              <a:ext cx="2678014" cy="1146239"/>
              <a:chOff x="3243389" y="3159094"/>
              <a:chExt cx="2678014" cy="1146239"/>
            </a:xfrm>
          </p:grpSpPr>
          <p:grpSp>
            <p:nvGrpSpPr>
              <p:cNvPr id="30" name="Group 29"/>
              <p:cNvGrpSpPr/>
              <p:nvPr/>
            </p:nvGrpSpPr>
            <p:grpSpPr>
              <a:xfrm>
                <a:off x="3243389" y="3162417"/>
                <a:ext cx="2428345" cy="1142916"/>
                <a:chOff x="3321973" y="3162815"/>
                <a:chExt cx="2428345" cy="1142916"/>
              </a:xfrm>
            </p:grpSpPr>
            <p:sp>
              <p:nvSpPr>
                <p:cNvPr id="32" name="Rectangle 31"/>
                <p:cNvSpPr/>
                <p:nvPr/>
              </p:nvSpPr>
              <p:spPr>
                <a:xfrm>
                  <a:off x="3321973" y="3162815"/>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6200000">
                  <a:off x="3273478" y="3314519"/>
                  <a:ext cx="954464" cy="777888"/>
                </a:xfrm>
                <a:prstGeom prst="rect">
                  <a:avLst/>
                </a:prstGeom>
              </p:spPr>
            </p:pic>
          </p:grpSp>
          <p:sp>
            <p:nvSpPr>
              <p:cNvPr id="31" name="Rectangle 30"/>
              <p:cNvSpPr/>
              <p:nvPr/>
            </p:nvSpPr>
            <p:spPr>
              <a:xfrm>
                <a:off x="5659297" y="3159094"/>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6" name="Group 45"/>
            <p:cNvGrpSpPr/>
            <p:nvPr/>
          </p:nvGrpSpPr>
          <p:grpSpPr>
            <a:xfrm>
              <a:off x="2293516" y="3703730"/>
              <a:ext cx="1425519" cy="1011936"/>
              <a:chOff x="4012915" y="2055821"/>
              <a:chExt cx="3361299" cy="2386094"/>
            </a:xfrm>
          </p:grpSpPr>
          <p:cxnSp>
            <p:nvCxnSpPr>
              <p:cNvPr id="47" name="Straight Arrow Connector 46"/>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8" name="Straight Arrow Connector 47"/>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3" name="Straight Arrow Connector 52"/>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4" name="Straight Arrow Connector 53"/>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5" name="Straight Arrow Connector 54"/>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56" name="Group 55"/>
              <p:cNvGrpSpPr/>
              <p:nvPr/>
            </p:nvGrpSpPr>
            <p:grpSpPr>
              <a:xfrm>
                <a:off x="4012915" y="2055821"/>
                <a:ext cx="274607" cy="2386094"/>
                <a:chOff x="4810479" y="726948"/>
                <a:chExt cx="228603" cy="1986366"/>
              </a:xfrm>
            </p:grpSpPr>
            <p:sp>
              <p:nvSpPr>
                <p:cNvPr id="58" name="Oval 57"/>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0" name="Oval 59"/>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2" name="Oval 61"/>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3" name="Oval 62"/>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4" name="Oval 63"/>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65" name="Group 64"/>
            <p:cNvGrpSpPr/>
            <p:nvPr/>
          </p:nvGrpSpPr>
          <p:grpSpPr>
            <a:xfrm>
              <a:off x="2605309" y="3808731"/>
              <a:ext cx="801933" cy="801934"/>
              <a:chOff x="5724072" y="7333"/>
              <a:chExt cx="2080007" cy="2080009"/>
            </a:xfrm>
          </p:grpSpPr>
          <p:sp>
            <p:nvSpPr>
              <p:cNvPr id="66" name="Oval 65"/>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7" name="Freeform 66"/>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2" name="TextBox 11"/>
            <p:cNvSpPr txBox="1"/>
            <p:nvPr/>
          </p:nvSpPr>
          <p:spPr>
            <a:xfrm>
              <a:off x="561474" y="3192379"/>
              <a:ext cx="184731" cy="369332"/>
            </a:xfrm>
            <a:prstGeom prst="rect">
              <a:avLst/>
            </a:prstGeom>
            <a:noFill/>
          </p:spPr>
          <p:txBody>
            <a:bodyPr wrap="none" rtlCol="0">
              <a:spAutoFit/>
            </a:bodyPr>
            <a:lstStyle/>
            <a:p>
              <a:endParaRPr lang="en-US" dirty="0"/>
            </a:p>
          </p:txBody>
        </p:sp>
      </p:grpSp>
      <p:sp>
        <p:nvSpPr>
          <p:cNvPr id="15" name="TextBox 14"/>
          <p:cNvSpPr txBox="1"/>
          <p:nvPr/>
        </p:nvSpPr>
        <p:spPr>
          <a:xfrm>
            <a:off x="4253492" y="2009346"/>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1</a:t>
            </a:r>
            <a:endParaRPr lang="en-US" dirty="0">
              <a:latin typeface="Consolas" charset="0"/>
              <a:ea typeface="Consolas" charset="0"/>
              <a:cs typeface="Consolas" charset="0"/>
            </a:endParaRPr>
          </a:p>
        </p:txBody>
      </p:sp>
      <p:grpSp>
        <p:nvGrpSpPr>
          <p:cNvPr id="192" name="Group 191"/>
          <p:cNvGrpSpPr/>
          <p:nvPr/>
        </p:nvGrpSpPr>
        <p:grpSpPr>
          <a:xfrm>
            <a:off x="1759966" y="2452511"/>
            <a:ext cx="2678816" cy="1147872"/>
            <a:chOff x="1375861" y="2436346"/>
            <a:chExt cx="2678816" cy="1147872"/>
          </a:xfrm>
        </p:grpSpPr>
        <p:grpSp>
          <p:nvGrpSpPr>
            <p:cNvPr id="193" name="Group 192"/>
            <p:cNvGrpSpPr/>
            <p:nvPr/>
          </p:nvGrpSpPr>
          <p:grpSpPr>
            <a:xfrm>
              <a:off x="1375861" y="2436346"/>
              <a:ext cx="2678816" cy="1147872"/>
              <a:chOff x="3242587" y="1967773"/>
              <a:chExt cx="2678816" cy="1147872"/>
            </a:xfrm>
          </p:grpSpPr>
          <p:grpSp>
            <p:nvGrpSpPr>
              <p:cNvPr id="210" name="Group 209"/>
              <p:cNvGrpSpPr/>
              <p:nvPr/>
            </p:nvGrpSpPr>
            <p:grpSpPr>
              <a:xfrm>
                <a:off x="3242587" y="1967773"/>
                <a:ext cx="2428345" cy="1142916"/>
                <a:chOff x="3321171" y="1967773"/>
                <a:chExt cx="2428345" cy="1142916"/>
              </a:xfrm>
            </p:grpSpPr>
            <p:sp>
              <p:nvSpPr>
                <p:cNvPr id="212" name="Rectangle 211"/>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13" name="Picture 212"/>
                <p:cNvPicPr>
                  <a:picLocks noChangeAspect="1"/>
                </p:cNvPicPr>
                <p:nvPr/>
              </p:nvPicPr>
              <p:blipFill>
                <a:blip r:embed="rId8"/>
                <a:stretch>
                  <a:fillRect/>
                </a:stretch>
              </p:blipFill>
              <p:spPr>
                <a:xfrm rot="16200000">
                  <a:off x="3039967" y="2350277"/>
                  <a:ext cx="1009568" cy="365968"/>
                </a:xfrm>
                <a:prstGeom prst="rect">
                  <a:avLst/>
                </a:prstGeom>
              </p:spPr>
            </p:pic>
          </p:grpSp>
          <p:sp>
            <p:nvSpPr>
              <p:cNvPr id="211" name="Rectangle 210"/>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94" name="Group 193"/>
            <p:cNvGrpSpPr/>
            <p:nvPr/>
          </p:nvGrpSpPr>
          <p:grpSpPr>
            <a:xfrm>
              <a:off x="2293516" y="2502080"/>
              <a:ext cx="1425519" cy="1011936"/>
              <a:chOff x="4012915" y="2055821"/>
              <a:chExt cx="3361299" cy="2386094"/>
            </a:xfrm>
          </p:grpSpPr>
          <p:cxnSp>
            <p:nvCxnSpPr>
              <p:cNvPr id="198" name="Straight Arrow Connector 197"/>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99" name="Straight Arrow Connector 198"/>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0" name="Straight Arrow Connector 199"/>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1" name="Straight Arrow Connector 200"/>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2" name="Straight Arrow Connector 201"/>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3" name="Straight Arrow Connector 202"/>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204" name="Group 203"/>
              <p:cNvGrpSpPr/>
              <p:nvPr/>
            </p:nvGrpSpPr>
            <p:grpSpPr>
              <a:xfrm>
                <a:off x="4012915" y="2055821"/>
                <a:ext cx="274607" cy="2386094"/>
                <a:chOff x="4810479" y="726948"/>
                <a:chExt cx="228603" cy="1986366"/>
              </a:xfrm>
            </p:grpSpPr>
            <p:sp>
              <p:nvSpPr>
                <p:cNvPr id="205" name="Oval 204"/>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6" name="Oval 205"/>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7" name="Oval 206"/>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8" name="Oval 207"/>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09" name="Oval 208"/>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95" name="Group 194"/>
            <p:cNvGrpSpPr/>
            <p:nvPr/>
          </p:nvGrpSpPr>
          <p:grpSpPr>
            <a:xfrm>
              <a:off x="2605309" y="2607081"/>
              <a:ext cx="801933" cy="801934"/>
              <a:chOff x="5724072" y="7333"/>
              <a:chExt cx="2080007" cy="2080009"/>
            </a:xfrm>
          </p:grpSpPr>
          <p:sp>
            <p:nvSpPr>
              <p:cNvPr id="196" name="Oval 195"/>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97" name="Freeform 196"/>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sp>
        <p:nvSpPr>
          <p:cNvPr id="215" name="TextBox 214"/>
          <p:cNvSpPr txBox="1"/>
          <p:nvPr/>
        </p:nvSpPr>
        <p:spPr>
          <a:xfrm>
            <a:off x="4486497" y="2450038"/>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a:t>
            </a:r>
            <a:r>
              <a:rPr lang="en-US" dirty="0">
                <a:latin typeface="Consolas" charset="0"/>
                <a:ea typeface="Consolas" charset="0"/>
                <a:cs typeface="Consolas" charset="0"/>
              </a:rPr>
              <a:t>2</a:t>
            </a:r>
          </a:p>
        </p:txBody>
      </p:sp>
      <p:grpSp>
        <p:nvGrpSpPr>
          <p:cNvPr id="148" name="Group 147"/>
          <p:cNvGrpSpPr/>
          <p:nvPr/>
        </p:nvGrpSpPr>
        <p:grpSpPr>
          <a:xfrm>
            <a:off x="2184666" y="2860020"/>
            <a:ext cx="2678816" cy="1147872"/>
            <a:chOff x="1375861" y="2436346"/>
            <a:chExt cx="2678816" cy="1147872"/>
          </a:xfrm>
        </p:grpSpPr>
        <p:grpSp>
          <p:nvGrpSpPr>
            <p:cNvPr id="149" name="Group 148"/>
            <p:cNvGrpSpPr/>
            <p:nvPr/>
          </p:nvGrpSpPr>
          <p:grpSpPr>
            <a:xfrm>
              <a:off x="1375861" y="2436346"/>
              <a:ext cx="2678816" cy="1147872"/>
              <a:chOff x="3242587" y="1967773"/>
              <a:chExt cx="2678816" cy="1147872"/>
            </a:xfrm>
          </p:grpSpPr>
          <p:grpSp>
            <p:nvGrpSpPr>
              <p:cNvPr id="166" name="Group 165"/>
              <p:cNvGrpSpPr/>
              <p:nvPr/>
            </p:nvGrpSpPr>
            <p:grpSpPr>
              <a:xfrm>
                <a:off x="3242587" y="1967773"/>
                <a:ext cx="2428345" cy="1142916"/>
                <a:chOff x="3321171" y="1967773"/>
                <a:chExt cx="2428345" cy="1142916"/>
              </a:xfrm>
            </p:grpSpPr>
            <p:sp>
              <p:nvSpPr>
                <p:cNvPr id="168" name="Rectangle 167"/>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9" name="Picture 168"/>
                <p:cNvPicPr>
                  <a:picLocks noChangeAspect="1"/>
                </p:cNvPicPr>
                <p:nvPr/>
              </p:nvPicPr>
              <p:blipFill>
                <a:blip r:embed="rId8"/>
                <a:stretch>
                  <a:fillRect/>
                </a:stretch>
              </p:blipFill>
              <p:spPr>
                <a:xfrm rot="16200000">
                  <a:off x="3039967" y="2350277"/>
                  <a:ext cx="1009568" cy="365968"/>
                </a:xfrm>
                <a:prstGeom prst="rect">
                  <a:avLst/>
                </a:prstGeom>
              </p:spPr>
            </p:pic>
          </p:grpSp>
          <p:sp>
            <p:nvSpPr>
              <p:cNvPr id="167" name="Rectangle 166"/>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0" name="Group 149"/>
            <p:cNvGrpSpPr/>
            <p:nvPr/>
          </p:nvGrpSpPr>
          <p:grpSpPr>
            <a:xfrm>
              <a:off x="2293516" y="2502080"/>
              <a:ext cx="1425519" cy="1011936"/>
              <a:chOff x="4012915" y="2055821"/>
              <a:chExt cx="3361299" cy="2386094"/>
            </a:xfrm>
          </p:grpSpPr>
          <p:cxnSp>
            <p:nvCxnSpPr>
              <p:cNvPr id="154" name="Straight Arrow Connector 153"/>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5" name="Straight Arrow Connector 154"/>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6" name="Straight Arrow Connector 155"/>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7" name="Straight Arrow Connector 156"/>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8" name="Straight Arrow Connector 157"/>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59" name="Straight Arrow Connector 158"/>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60" name="Group 159"/>
              <p:cNvGrpSpPr/>
              <p:nvPr/>
            </p:nvGrpSpPr>
            <p:grpSpPr>
              <a:xfrm>
                <a:off x="4012915" y="2055821"/>
                <a:ext cx="274607" cy="2386094"/>
                <a:chOff x="4810479" y="726948"/>
                <a:chExt cx="228603" cy="1986366"/>
              </a:xfrm>
            </p:grpSpPr>
            <p:sp>
              <p:nvSpPr>
                <p:cNvPr id="161" name="Oval 160"/>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2" name="Oval 161"/>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3" name="Oval 162"/>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4" name="Oval 163"/>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5" name="Oval 164"/>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51" name="Group 150"/>
            <p:cNvGrpSpPr/>
            <p:nvPr/>
          </p:nvGrpSpPr>
          <p:grpSpPr>
            <a:xfrm>
              <a:off x="2605309" y="2607081"/>
              <a:ext cx="801933" cy="801934"/>
              <a:chOff x="5724072" y="7333"/>
              <a:chExt cx="2080007" cy="2080009"/>
            </a:xfrm>
          </p:grpSpPr>
          <p:sp>
            <p:nvSpPr>
              <p:cNvPr id="152" name="Oval 151"/>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53" name="Freeform 152"/>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sp>
        <p:nvSpPr>
          <p:cNvPr id="216" name="TextBox 215"/>
          <p:cNvSpPr txBox="1"/>
          <p:nvPr/>
        </p:nvSpPr>
        <p:spPr>
          <a:xfrm>
            <a:off x="4914232" y="2875311"/>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3</a:t>
            </a:r>
            <a:endParaRPr lang="en-US" dirty="0">
              <a:latin typeface="Consolas" charset="0"/>
              <a:ea typeface="Consolas" charset="0"/>
              <a:cs typeface="Consolas" charset="0"/>
            </a:endParaRPr>
          </a:p>
        </p:txBody>
      </p:sp>
      <p:sp>
        <p:nvSpPr>
          <p:cNvPr id="2" name="TextBox 1"/>
          <p:cNvSpPr txBox="1"/>
          <p:nvPr/>
        </p:nvSpPr>
        <p:spPr>
          <a:xfrm>
            <a:off x="7077498" y="2263591"/>
            <a:ext cx="4007597" cy="600164"/>
          </a:xfrm>
          <a:prstGeom prst="rect">
            <a:avLst/>
          </a:prstGeom>
          <a:noFill/>
        </p:spPr>
        <p:txBody>
          <a:bodyPr wrap="square" rtlCol="0">
            <a:spAutoFit/>
          </a:bodyPr>
          <a:lstStyle/>
          <a:p>
            <a:pPr algn="ctr"/>
            <a:r>
              <a:rPr lang="en-US" sz="3300" i="1" dirty="0" smtClean="0">
                <a:latin typeface="Helvetica Neue Light" charset="0"/>
                <a:ea typeface="Helvetica Neue Light" charset="0"/>
                <a:cs typeface="Helvetica Neue Light" charset="0"/>
              </a:rPr>
              <a:t>Periodic retraining</a:t>
            </a:r>
            <a:endParaRPr lang="en-US" sz="3300" i="1" dirty="0">
              <a:latin typeface="Helvetica Neue Light" charset="0"/>
              <a:ea typeface="Helvetica Neue Light" charset="0"/>
              <a:cs typeface="Helvetica Neue Light" charset="0"/>
            </a:endParaRPr>
          </a:p>
        </p:txBody>
      </p:sp>
      <p:sp>
        <p:nvSpPr>
          <p:cNvPr id="135" name="TextBox 134"/>
          <p:cNvSpPr txBox="1"/>
          <p:nvPr/>
        </p:nvSpPr>
        <p:spPr>
          <a:xfrm>
            <a:off x="6527153" y="4677413"/>
            <a:ext cx="5149391" cy="1107996"/>
          </a:xfrm>
          <a:prstGeom prst="rect">
            <a:avLst/>
          </a:prstGeom>
          <a:noFill/>
        </p:spPr>
        <p:txBody>
          <a:bodyPr wrap="square" rtlCol="0">
            <a:spAutoFit/>
          </a:bodyPr>
          <a:lstStyle/>
          <a:p>
            <a:pPr algn="ctr"/>
            <a:r>
              <a:rPr lang="en-US" sz="3300" i="1" dirty="0" smtClean="0">
                <a:latin typeface="Helvetica Neue Light" charset="0"/>
                <a:ea typeface="Helvetica Neue Light" charset="0"/>
                <a:cs typeface="Helvetica Neue Light" charset="0"/>
              </a:rPr>
              <a:t>Experiment with new models and frameworks</a:t>
            </a:r>
            <a:endParaRPr lang="en-US" sz="3300" i="1" dirty="0">
              <a:latin typeface="Helvetica Neue Light" charset="0"/>
              <a:ea typeface="Helvetica Neue Light" charset="0"/>
              <a:cs typeface="Helvetica Neue Light" charset="0"/>
            </a:endParaRPr>
          </a:p>
        </p:txBody>
      </p:sp>
      <p:pic>
        <p:nvPicPr>
          <p:cNvPr id="138" name="Picture 13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1261374" y="5657575"/>
            <a:ext cx="1011792" cy="538187"/>
          </a:xfrm>
          <a:prstGeom prst="rect">
            <a:avLst/>
          </a:prstGeom>
        </p:spPr>
      </p:pic>
      <p:grpSp>
        <p:nvGrpSpPr>
          <p:cNvPr id="139" name="Group 138"/>
          <p:cNvGrpSpPr/>
          <p:nvPr/>
        </p:nvGrpSpPr>
        <p:grpSpPr>
          <a:xfrm>
            <a:off x="634701" y="221263"/>
            <a:ext cx="10997397" cy="675637"/>
            <a:chOff x="634701" y="3126303"/>
            <a:chExt cx="10997397" cy="675637"/>
          </a:xfrm>
        </p:grpSpPr>
        <p:sp>
          <p:nvSpPr>
            <p:cNvPr id="140" name="Rectangle 139"/>
            <p:cNvSpPr/>
            <p:nvPr/>
          </p:nvSpPr>
          <p:spPr>
            <a:xfrm>
              <a:off x="634701" y="3126303"/>
              <a:ext cx="10997397" cy="675637"/>
            </a:xfrm>
            <a:prstGeom prst="rect">
              <a:avLst/>
            </a:prstGeom>
            <a:solidFill>
              <a:schemeClr val="accent6">
                <a:lumMod val="50000"/>
              </a:schemeClr>
            </a:solidFill>
            <a:ln/>
          </p:spPr>
          <p:style>
            <a:lnRef idx="0">
              <a:schemeClr val="accent1"/>
            </a:lnRef>
            <a:fillRef idx="3">
              <a:schemeClr val="accent1"/>
            </a:fillRef>
            <a:effectRef idx="3">
              <a:schemeClr val="accent1"/>
            </a:effectRef>
            <a:fontRef idx="minor">
              <a:schemeClr val="lt1"/>
            </a:fontRef>
          </p:style>
          <p:txBody>
            <a:bodyPr rIns="274320" rtlCol="0" anchor="ctr"/>
            <a:lstStyle/>
            <a:p>
              <a:pPr algn="r"/>
              <a:r>
                <a:rPr lang="en-US" sz="3200" dirty="0" smtClean="0">
                  <a:solidFill>
                    <a:schemeClr val="bg1"/>
                  </a:solidFill>
                  <a:latin typeface="Helvetica Neue" charset="0"/>
                  <a:ea typeface="Helvetica Neue" charset="0"/>
                  <a:cs typeface="Helvetica Neue" charset="0"/>
                </a:rPr>
                <a:t>Model Selection Layer</a:t>
              </a:r>
              <a:endParaRPr lang="en-US" sz="3200" dirty="0">
                <a:solidFill>
                  <a:schemeClr val="bg1"/>
                </a:solidFill>
                <a:latin typeface="Helvetica Neue" charset="0"/>
                <a:ea typeface="Helvetica Neue" charset="0"/>
                <a:cs typeface="Helvetica Neue" charset="0"/>
              </a:endParaRPr>
            </a:p>
          </p:txBody>
        </p:sp>
        <p:sp>
          <p:nvSpPr>
            <p:cNvPr id="141" name="Rounded Rectangle 140"/>
            <p:cNvSpPr/>
            <p:nvPr/>
          </p:nvSpPr>
          <p:spPr>
            <a:xfrm>
              <a:off x="780876" y="3232105"/>
              <a:ext cx="5042536" cy="474751"/>
            </a:xfrm>
            <a:prstGeom prst="roundRect">
              <a:avLst/>
            </a:prstGeom>
            <a:solidFill>
              <a:schemeClr val="accent2">
                <a:lumMod val="20000"/>
                <a:lumOff val="80000"/>
              </a:schemeClr>
            </a:solidFill>
            <a:ln/>
          </p:spPr>
          <p:style>
            <a:lnRef idx="2">
              <a:schemeClr val="accent2">
                <a:shade val="50000"/>
              </a:schemeClr>
            </a:lnRef>
            <a:fillRef idx="1">
              <a:schemeClr val="accent2"/>
            </a:fillRef>
            <a:effectRef idx="0">
              <a:schemeClr val="accent2"/>
            </a:effectRef>
            <a:fontRef idx="minor">
              <a:schemeClr val="lt1"/>
            </a:fontRef>
          </p:style>
          <p:txBody>
            <a:bodyPr rIns="91440" rtlCol="0" anchor="ctr"/>
            <a:lstStyle/>
            <a:p>
              <a:pPr algn="ctr"/>
              <a:r>
                <a:rPr lang="en-US" sz="2800" dirty="0" smtClean="0">
                  <a:solidFill>
                    <a:schemeClr val="tx1"/>
                  </a:solidFill>
                  <a:latin typeface="Helvetica Neue" charset="0"/>
                  <a:ea typeface="Helvetica Neue" charset="0"/>
                  <a:cs typeface="Helvetica Neue" charset="0"/>
                </a:rPr>
                <a:t>Selection Policy</a:t>
              </a:r>
              <a:endParaRPr lang="en-US" sz="2800" dirty="0">
                <a:solidFill>
                  <a:schemeClr val="tx1"/>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63323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192"/>
                                        </p:tgtEl>
                                        <p:attrNameLst>
                                          <p:attrName>style.visibility</p:attrName>
                                        </p:attrNameLst>
                                      </p:cBhvr>
                                      <p:to>
                                        <p:strVal val="visible"/>
                                      </p:to>
                                    </p:set>
                                    <p:animEffect transition="in" filter="dissolve">
                                      <p:cBhvr>
                                        <p:cTn id="18" dur="500"/>
                                        <p:tgtEl>
                                          <p:spTgt spid="19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dissolve">
                                      <p:cBhvr>
                                        <p:cTn id="21" dur="500"/>
                                        <p:tgtEl>
                                          <p:spTgt spid="21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dissolve">
                                      <p:cBhvr>
                                        <p:cTn id="26" dur="500"/>
                                        <p:tgtEl>
                                          <p:spTgt spid="14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16"/>
                                        </p:tgtEl>
                                        <p:attrNameLst>
                                          <p:attrName>style.visibility</p:attrName>
                                        </p:attrNameLst>
                                      </p:cBhvr>
                                      <p:to>
                                        <p:strVal val="visible"/>
                                      </p:to>
                                    </p:set>
                                    <p:animEffect transition="in" filter="dissolve">
                                      <p:cBhvr>
                                        <p:cTn id="29" dur="500"/>
                                        <p:tgtEl>
                                          <p:spTgt spid="21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dissolve">
                                      <p:cBhvr>
                                        <p:cTn id="34" dur="500"/>
                                        <p:tgtEl>
                                          <p:spTgt spid="13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nodeType="withEffect">
                                  <p:stCondLst>
                                    <p:cond delay="0"/>
                                  </p:stCondLst>
                                  <p:childTnLst>
                                    <p:set>
                                      <p:cBhvr>
                                        <p:cTn id="46" dur="1" fill="hold">
                                          <p:stCondLst>
                                            <p:cond delay="0"/>
                                          </p:stCondLst>
                                        </p:cTn>
                                        <p:tgtEl>
                                          <p:spTgt spid="138"/>
                                        </p:tgtEl>
                                        <p:attrNameLst>
                                          <p:attrName>style.visibility</p:attrName>
                                        </p:attrNameLst>
                                      </p:cBhvr>
                                      <p:to>
                                        <p:strVal val="visible"/>
                                      </p:to>
                                    </p:set>
                                    <p:animEffect transition="in" filter="dissolve">
                                      <p:cBhvr>
                                        <p:cTn id="4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5" grpId="0"/>
      <p:bldP spid="216" grpId="0"/>
      <p:bldP spid="2" grpId="0"/>
      <p:bldP spid="13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3455378" y="1400922"/>
            <a:ext cx="2678816" cy="1147872"/>
            <a:chOff x="1375861" y="2436346"/>
            <a:chExt cx="2678816" cy="1147872"/>
          </a:xfrm>
        </p:grpSpPr>
        <p:grpSp>
          <p:nvGrpSpPr>
            <p:cNvPr id="106" name="Group 105"/>
            <p:cNvGrpSpPr/>
            <p:nvPr/>
          </p:nvGrpSpPr>
          <p:grpSpPr>
            <a:xfrm>
              <a:off x="1375861" y="2436346"/>
              <a:ext cx="2678816" cy="1147872"/>
              <a:chOff x="3242587" y="1967773"/>
              <a:chExt cx="2678816" cy="1147872"/>
            </a:xfrm>
          </p:grpSpPr>
          <p:grpSp>
            <p:nvGrpSpPr>
              <p:cNvPr id="151" name="Group 150"/>
              <p:cNvGrpSpPr/>
              <p:nvPr/>
            </p:nvGrpSpPr>
            <p:grpSpPr>
              <a:xfrm>
                <a:off x="3242587" y="1967773"/>
                <a:ext cx="2428345" cy="1142916"/>
                <a:chOff x="3321171" y="1967773"/>
                <a:chExt cx="2428345" cy="1142916"/>
              </a:xfrm>
            </p:grpSpPr>
            <p:sp>
              <p:nvSpPr>
                <p:cNvPr id="153" name="Rectangle 152"/>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4" name="Picture 153"/>
                <p:cNvPicPr>
                  <a:picLocks noChangeAspect="1"/>
                </p:cNvPicPr>
                <p:nvPr/>
              </p:nvPicPr>
              <p:blipFill>
                <a:blip r:embed="rId3"/>
                <a:stretch>
                  <a:fillRect/>
                </a:stretch>
              </p:blipFill>
              <p:spPr>
                <a:xfrm rot="16200000">
                  <a:off x="3039967" y="2350277"/>
                  <a:ext cx="1009568" cy="365968"/>
                </a:xfrm>
                <a:prstGeom prst="rect">
                  <a:avLst/>
                </a:prstGeom>
              </p:spPr>
            </p:pic>
          </p:grpSp>
          <p:sp>
            <p:nvSpPr>
              <p:cNvPr id="152" name="Rectangle 151"/>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07" name="Group 106"/>
            <p:cNvGrpSpPr/>
            <p:nvPr/>
          </p:nvGrpSpPr>
          <p:grpSpPr>
            <a:xfrm>
              <a:off x="2293516" y="2502080"/>
              <a:ext cx="1425519" cy="1011936"/>
              <a:chOff x="4012915" y="2055821"/>
              <a:chExt cx="3361299" cy="2386094"/>
            </a:xfrm>
          </p:grpSpPr>
          <p:cxnSp>
            <p:nvCxnSpPr>
              <p:cNvPr id="111" name="Straight Arrow Connector 110"/>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2" name="Straight Arrow Connector 111"/>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3" name="Straight Arrow Connector 112"/>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4" name="Straight Arrow Connector 113"/>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5" name="Straight Arrow Connector 114"/>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16" name="Straight Arrow Connector 115"/>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17" name="Group 116"/>
              <p:cNvGrpSpPr/>
              <p:nvPr/>
            </p:nvGrpSpPr>
            <p:grpSpPr>
              <a:xfrm>
                <a:off x="4012915" y="2055821"/>
                <a:ext cx="274607" cy="2386094"/>
                <a:chOff x="4810479" y="726948"/>
                <a:chExt cx="228603" cy="1986366"/>
              </a:xfrm>
            </p:grpSpPr>
            <p:sp>
              <p:nvSpPr>
                <p:cNvPr id="140" name="Oval 139"/>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47" name="Oval 146"/>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48" name="Oval 14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49" name="Oval 148"/>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50" name="Oval 149"/>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08" name="Group 107"/>
            <p:cNvGrpSpPr/>
            <p:nvPr/>
          </p:nvGrpSpPr>
          <p:grpSpPr>
            <a:xfrm>
              <a:off x="2605309" y="2607081"/>
              <a:ext cx="801933" cy="801934"/>
              <a:chOff x="5724072" y="7333"/>
              <a:chExt cx="2080007" cy="2080009"/>
            </a:xfrm>
          </p:grpSpPr>
          <p:sp>
            <p:nvSpPr>
              <p:cNvPr id="109" name="Oval 108"/>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10" name="Freeform 109"/>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77" name="Group 176"/>
          <p:cNvGrpSpPr/>
          <p:nvPr/>
        </p:nvGrpSpPr>
        <p:grpSpPr>
          <a:xfrm>
            <a:off x="3453380" y="5050987"/>
            <a:ext cx="2680814" cy="1145620"/>
            <a:chOff x="1377380" y="4839922"/>
            <a:chExt cx="2680814" cy="1145620"/>
          </a:xfrm>
        </p:grpSpPr>
        <p:grpSp>
          <p:nvGrpSpPr>
            <p:cNvPr id="178" name="Group 177"/>
            <p:cNvGrpSpPr/>
            <p:nvPr/>
          </p:nvGrpSpPr>
          <p:grpSpPr>
            <a:xfrm>
              <a:off x="1377380" y="4839922"/>
              <a:ext cx="2680814" cy="1145620"/>
              <a:chOff x="3244106" y="4371349"/>
              <a:chExt cx="2680814" cy="1145620"/>
            </a:xfrm>
          </p:grpSpPr>
          <p:sp>
            <p:nvSpPr>
              <p:cNvPr id="197" name="Rectangle 196"/>
              <p:cNvSpPr/>
              <p:nvPr/>
            </p:nvSpPr>
            <p:spPr>
              <a:xfrm>
                <a:off x="3244106" y="4371349"/>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6" name="Rectangle 195"/>
              <p:cNvSpPr/>
              <p:nvPr/>
            </p:nvSpPr>
            <p:spPr>
              <a:xfrm>
                <a:off x="5662814" y="4371349"/>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79" name="Group 178"/>
            <p:cNvGrpSpPr/>
            <p:nvPr/>
          </p:nvGrpSpPr>
          <p:grpSpPr>
            <a:xfrm>
              <a:off x="2293516" y="4909362"/>
              <a:ext cx="1425519" cy="1011936"/>
              <a:chOff x="4012915" y="2055821"/>
              <a:chExt cx="3361299" cy="2386094"/>
            </a:xfrm>
          </p:grpSpPr>
          <p:cxnSp>
            <p:nvCxnSpPr>
              <p:cNvPr id="183" name="Straight Arrow Connector 182"/>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4" name="Straight Arrow Connector 183"/>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5" name="Straight Arrow Connector 184"/>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6" name="Straight Arrow Connector 185"/>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7" name="Straight Arrow Connector 186"/>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88" name="Straight Arrow Connector 187"/>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89" name="Group 188"/>
              <p:cNvGrpSpPr/>
              <p:nvPr/>
            </p:nvGrpSpPr>
            <p:grpSpPr>
              <a:xfrm>
                <a:off x="4012915" y="2055821"/>
                <a:ext cx="274607" cy="2386094"/>
                <a:chOff x="4810479" y="726948"/>
                <a:chExt cx="228603" cy="1986366"/>
              </a:xfrm>
            </p:grpSpPr>
            <p:sp>
              <p:nvSpPr>
                <p:cNvPr id="190" name="Oval 189"/>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1" name="Oval 190"/>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2" name="Oval 191"/>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3" name="Oval 192"/>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94" name="Oval 193"/>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80" name="Group 179"/>
            <p:cNvGrpSpPr/>
            <p:nvPr/>
          </p:nvGrpSpPr>
          <p:grpSpPr>
            <a:xfrm>
              <a:off x="2605309" y="5014363"/>
              <a:ext cx="801933" cy="801934"/>
              <a:chOff x="5724072" y="7333"/>
              <a:chExt cx="2080007" cy="2080009"/>
            </a:xfrm>
          </p:grpSpPr>
          <p:sp>
            <p:nvSpPr>
              <p:cNvPr id="181" name="Oval 180"/>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82" name="Freeform 181"/>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grpSp>
        <p:nvGrpSpPr>
          <p:cNvPr id="199" name="Group 198"/>
          <p:cNvGrpSpPr/>
          <p:nvPr/>
        </p:nvGrpSpPr>
        <p:grpSpPr>
          <a:xfrm>
            <a:off x="2637474" y="3403444"/>
            <a:ext cx="3493203" cy="1581527"/>
            <a:chOff x="561474" y="3192379"/>
            <a:chExt cx="3493203" cy="1581527"/>
          </a:xfrm>
        </p:grpSpPr>
        <p:grpSp>
          <p:nvGrpSpPr>
            <p:cNvPr id="200" name="Group 199"/>
            <p:cNvGrpSpPr/>
            <p:nvPr/>
          </p:nvGrpSpPr>
          <p:grpSpPr>
            <a:xfrm>
              <a:off x="1376663" y="3627667"/>
              <a:ext cx="2678014" cy="1146239"/>
              <a:chOff x="3243389" y="3159094"/>
              <a:chExt cx="2678014" cy="1146239"/>
            </a:xfrm>
          </p:grpSpPr>
          <p:grpSp>
            <p:nvGrpSpPr>
              <p:cNvPr id="218" name="Group 217"/>
              <p:cNvGrpSpPr/>
              <p:nvPr/>
            </p:nvGrpSpPr>
            <p:grpSpPr>
              <a:xfrm>
                <a:off x="3243389" y="3162417"/>
                <a:ext cx="2428345" cy="1142916"/>
                <a:chOff x="3321973" y="3162815"/>
                <a:chExt cx="2428345" cy="1142916"/>
              </a:xfrm>
            </p:grpSpPr>
            <p:sp>
              <p:nvSpPr>
                <p:cNvPr id="220" name="Rectangle 219"/>
                <p:cNvSpPr/>
                <p:nvPr/>
              </p:nvSpPr>
              <p:spPr>
                <a:xfrm>
                  <a:off x="3321973" y="3162815"/>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1" name="Picture 2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3273478" y="3314519"/>
                  <a:ext cx="954464" cy="777888"/>
                </a:xfrm>
                <a:prstGeom prst="rect">
                  <a:avLst/>
                </a:prstGeom>
              </p:spPr>
            </p:pic>
          </p:grpSp>
          <p:sp>
            <p:nvSpPr>
              <p:cNvPr id="219" name="Rectangle 218"/>
              <p:cNvSpPr/>
              <p:nvPr/>
            </p:nvSpPr>
            <p:spPr>
              <a:xfrm>
                <a:off x="5659297" y="3159094"/>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201" name="Group 200"/>
            <p:cNvGrpSpPr/>
            <p:nvPr/>
          </p:nvGrpSpPr>
          <p:grpSpPr>
            <a:xfrm>
              <a:off x="2293516" y="3703730"/>
              <a:ext cx="1425519" cy="1011936"/>
              <a:chOff x="4012915" y="2055821"/>
              <a:chExt cx="3361299" cy="2386094"/>
            </a:xfrm>
          </p:grpSpPr>
          <p:cxnSp>
            <p:nvCxnSpPr>
              <p:cNvPr id="206" name="Straight Arrow Connector 205"/>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7" name="Straight Arrow Connector 206"/>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8" name="Straight Arrow Connector 207"/>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09" name="Straight Arrow Connector 208"/>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10" name="Straight Arrow Connector 209"/>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211" name="Straight Arrow Connector 210"/>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212" name="Group 211"/>
              <p:cNvGrpSpPr/>
              <p:nvPr/>
            </p:nvGrpSpPr>
            <p:grpSpPr>
              <a:xfrm>
                <a:off x="4012915" y="2055821"/>
                <a:ext cx="274607" cy="2386094"/>
                <a:chOff x="4810479" y="726948"/>
                <a:chExt cx="228603" cy="1986366"/>
              </a:xfrm>
            </p:grpSpPr>
            <p:sp>
              <p:nvSpPr>
                <p:cNvPr id="213" name="Oval 212"/>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4" name="Oval 213"/>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5" name="Oval 214"/>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6" name="Oval 215"/>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217" name="Oval 216"/>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202" name="Group 201"/>
            <p:cNvGrpSpPr/>
            <p:nvPr/>
          </p:nvGrpSpPr>
          <p:grpSpPr>
            <a:xfrm>
              <a:off x="2605309" y="3808731"/>
              <a:ext cx="801933" cy="801934"/>
              <a:chOff x="5724072" y="7333"/>
              <a:chExt cx="2080007" cy="2080009"/>
            </a:xfrm>
          </p:grpSpPr>
          <p:sp>
            <p:nvSpPr>
              <p:cNvPr id="204" name="Oval 203"/>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205" name="Freeform 204"/>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203" name="TextBox 202"/>
            <p:cNvSpPr txBox="1"/>
            <p:nvPr/>
          </p:nvSpPr>
          <p:spPr>
            <a:xfrm>
              <a:off x="561474" y="3192379"/>
              <a:ext cx="184731" cy="369332"/>
            </a:xfrm>
            <a:prstGeom prst="rect">
              <a:avLst/>
            </a:prstGeom>
            <a:noFill/>
          </p:spPr>
          <p:txBody>
            <a:bodyPr wrap="none" rtlCol="0">
              <a:spAutoFit/>
            </a:bodyPr>
            <a:lstStyle/>
            <a:p>
              <a:endParaRPr lang="en-US" dirty="0"/>
            </a:p>
          </p:txBody>
        </p:sp>
      </p:grpSp>
      <p:grpSp>
        <p:nvGrpSpPr>
          <p:cNvPr id="155" name="Group 154"/>
          <p:cNvGrpSpPr/>
          <p:nvPr/>
        </p:nvGrpSpPr>
        <p:grpSpPr>
          <a:xfrm>
            <a:off x="3443703" y="2636083"/>
            <a:ext cx="2678816" cy="1147872"/>
            <a:chOff x="1375861" y="2436346"/>
            <a:chExt cx="2678816" cy="1147872"/>
          </a:xfrm>
        </p:grpSpPr>
        <p:grpSp>
          <p:nvGrpSpPr>
            <p:cNvPr id="156" name="Group 155"/>
            <p:cNvGrpSpPr/>
            <p:nvPr/>
          </p:nvGrpSpPr>
          <p:grpSpPr>
            <a:xfrm>
              <a:off x="1375861" y="2436346"/>
              <a:ext cx="2678816" cy="1147872"/>
              <a:chOff x="3242587" y="1967773"/>
              <a:chExt cx="2678816" cy="1147872"/>
            </a:xfrm>
          </p:grpSpPr>
          <p:grpSp>
            <p:nvGrpSpPr>
              <p:cNvPr id="173" name="Group 172"/>
              <p:cNvGrpSpPr/>
              <p:nvPr/>
            </p:nvGrpSpPr>
            <p:grpSpPr>
              <a:xfrm>
                <a:off x="3242587" y="1967773"/>
                <a:ext cx="2428345" cy="1142916"/>
                <a:chOff x="3321171" y="1967773"/>
                <a:chExt cx="2428345" cy="1142916"/>
              </a:xfrm>
            </p:grpSpPr>
            <p:sp>
              <p:nvSpPr>
                <p:cNvPr id="175" name="Rectangle 174"/>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6" name="Picture 175"/>
                <p:cNvPicPr>
                  <a:picLocks noChangeAspect="1"/>
                </p:cNvPicPr>
                <p:nvPr/>
              </p:nvPicPr>
              <p:blipFill>
                <a:blip r:embed="rId3"/>
                <a:stretch>
                  <a:fillRect/>
                </a:stretch>
              </p:blipFill>
              <p:spPr>
                <a:xfrm rot="16200000">
                  <a:off x="3039967" y="2350277"/>
                  <a:ext cx="1009568" cy="365968"/>
                </a:xfrm>
                <a:prstGeom prst="rect">
                  <a:avLst/>
                </a:prstGeom>
              </p:spPr>
            </p:pic>
          </p:grpSp>
          <p:sp>
            <p:nvSpPr>
              <p:cNvPr id="174" name="Rectangle 173"/>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57" name="Group 156"/>
            <p:cNvGrpSpPr/>
            <p:nvPr/>
          </p:nvGrpSpPr>
          <p:grpSpPr>
            <a:xfrm>
              <a:off x="2293516" y="2502080"/>
              <a:ext cx="1425519" cy="1011936"/>
              <a:chOff x="4012915" y="2055821"/>
              <a:chExt cx="3361299" cy="2386094"/>
            </a:xfrm>
          </p:grpSpPr>
          <p:cxnSp>
            <p:nvCxnSpPr>
              <p:cNvPr id="161" name="Straight Arrow Connector 160"/>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2" name="Straight Arrow Connector 161"/>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3" name="Straight Arrow Connector 162"/>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4" name="Straight Arrow Connector 163"/>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5" name="Straight Arrow Connector 164"/>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66" name="Straight Arrow Connector 165"/>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67" name="Group 166"/>
              <p:cNvGrpSpPr/>
              <p:nvPr/>
            </p:nvGrpSpPr>
            <p:grpSpPr>
              <a:xfrm>
                <a:off x="4012915" y="2055821"/>
                <a:ext cx="274607" cy="2386094"/>
                <a:chOff x="4810479" y="726948"/>
                <a:chExt cx="228603" cy="1986366"/>
              </a:xfrm>
            </p:grpSpPr>
            <p:sp>
              <p:nvSpPr>
                <p:cNvPr id="168" name="Oval 167"/>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69" name="Oval 168"/>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70" name="Oval 169"/>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71" name="Oval 170"/>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72" name="Oval 171"/>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58" name="Group 157"/>
            <p:cNvGrpSpPr/>
            <p:nvPr/>
          </p:nvGrpSpPr>
          <p:grpSpPr>
            <a:xfrm>
              <a:off x="2605309" y="2607081"/>
              <a:ext cx="801933" cy="801934"/>
              <a:chOff x="5724072" y="7333"/>
              <a:chExt cx="2080007" cy="2080009"/>
            </a:xfrm>
          </p:grpSpPr>
          <p:sp>
            <p:nvSpPr>
              <p:cNvPr id="159" name="Oval 158"/>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60" name="Freeform 159"/>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cxnSp>
        <p:nvCxnSpPr>
          <p:cNvPr id="101" name="Straight Arrow Connector 100"/>
          <p:cNvCxnSpPr/>
          <p:nvPr/>
        </p:nvCxnSpPr>
        <p:spPr>
          <a:xfrm>
            <a:off x="5796907" y="1987164"/>
            <a:ext cx="1056252" cy="14939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p:cNvCxnSpPr/>
          <p:nvPr/>
        </p:nvCxnSpPr>
        <p:spPr>
          <a:xfrm>
            <a:off x="5781010" y="3199132"/>
            <a:ext cx="1056253" cy="51263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p:cNvCxnSpPr/>
          <p:nvPr/>
        </p:nvCxnSpPr>
        <p:spPr>
          <a:xfrm flipV="1">
            <a:off x="5807951" y="4085436"/>
            <a:ext cx="1104573" cy="1526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flipV="1">
            <a:off x="5781010" y="3819741"/>
            <a:ext cx="1056253" cy="588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141" name="Picture 14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7030" y="2835782"/>
            <a:ext cx="2803687" cy="2013047"/>
          </a:xfrm>
          <a:prstGeom prst="rect">
            <a:avLst/>
          </a:prstGeom>
        </p:spPr>
      </p:pic>
      <p:sp>
        <p:nvSpPr>
          <p:cNvPr id="142" name="TextBox 141"/>
          <p:cNvSpPr txBox="1"/>
          <p:nvPr/>
        </p:nvSpPr>
        <p:spPr>
          <a:xfrm>
            <a:off x="6846672" y="3016349"/>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3" name="TextBox 142"/>
          <p:cNvSpPr txBox="1"/>
          <p:nvPr/>
        </p:nvSpPr>
        <p:spPr>
          <a:xfrm>
            <a:off x="6864280" y="3366316"/>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4" name="TextBox 143"/>
          <p:cNvSpPr txBox="1"/>
          <p:nvPr/>
        </p:nvSpPr>
        <p:spPr>
          <a:xfrm>
            <a:off x="6853159" y="3686074"/>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5" name="TextBox 144"/>
          <p:cNvSpPr txBox="1"/>
          <p:nvPr/>
        </p:nvSpPr>
        <p:spPr>
          <a:xfrm>
            <a:off x="6854955" y="4059739"/>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6" name="TextBox 145"/>
          <p:cNvSpPr txBox="1"/>
          <p:nvPr/>
        </p:nvSpPr>
        <p:spPr>
          <a:xfrm>
            <a:off x="9672418" y="3155244"/>
            <a:ext cx="1925095" cy="1323439"/>
          </a:xfrm>
          <a:prstGeom prst="rect">
            <a:avLst/>
          </a:prstGeom>
          <a:noFill/>
        </p:spPr>
        <p:txBody>
          <a:bodyPr wrap="square" rtlCol="0">
            <a:spAutoFit/>
          </a:bodyPr>
          <a:lstStyle/>
          <a:p>
            <a:pPr algn="ctr"/>
            <a:r>
              <a:rPr lang="en-US" sz="5000" b="1" dirty="0" smtClean="0">
                <a:solidFill>
                  <a:srgbClr val="E16718"/>
                </a:solidFill>
                <a:latin typeface="Helvetica Neue Condensed" charset="0"/>
                <a:ea typeface="Helvetica Neue Condensed" charset="0"/>
                <a:cs typeface="Helvetica Neue Condensed" charset="0"/>
              </a:rPr>
              <a:t>“CAT”</a:t>
            </a:r>
          </a:p>
          <a:p>
            <a:pPr algn="ctr"/>
            <a:r>
              <a:rPr lang="en-US" sz="3000" b="1" dirty="0" smtClean="0">
                <a:solidFill>
                  <a:schemeClr val="accent5">
                    <a:lumMod val="75000"/>
                  </a:schemeClr>
                </a:solidFill>
                <a:latin typeface="Helvetica Neue Condensed" charset="0"/>
                <a:ea typeface="Helvetica Neue Condensed" charset="0"/>
                <a:cs typeface="Helvetica Neue Condensed" charset="0"/>
              </a:rPr>
              <a:t>CONFIDENT</a:t>
            </a:r>
            <a:endParaRPr lang="en-US" sz="3000" b="1" dirty="0">
              <a:solidFill>
                <a:schemeClr val="accent5">
                  <a:lumMod val="75000"/>
                </a:schemeClr>
              </a:solidFill>
              <a:latin typeface="Helvetica Neue Condensed" charset="0"/>
              <a:ea typeface="Helvetica Neue Condensed" charset="0"/>
              <a:cs typeface="Helvetica Neue Condensed" charset="0"/>
            </a:endParaRPr>
          </a:p>
        </p:txBody>
      </p:sp>
      <p:sp>
        <p:nvSpPr>
          <p:cNvPr id="139" name="Title 26"/>
          <p:cNvSpPr>
            <a:spLocks noGrp="1"/>
          </p:cNvSpPr>
          <p:nvPr>
            <p:ph type="title"/>
          </p:nvPr>
        </p:nvSpPr>
        <p:spPr>
          <a:xfrm>
            <a:off x="327030" y="214749"/>
            <a:ext cx="10992764" cy="1038949"/>
          </a:xfrm>
        </p:spPr>
        <p:txBody>
          <a:bodyPr>
            <a:normAutofit/>
          </a:bodyPr>
          <a:lstStyle/>
          <a:p>
            <a:r>
              <a:rPr lang="en-US" sz="4000" dirty="0" smtClean="0">
                <a:latin typeface="Helvetica Neue Medium" charset="0"/>
                <a:ea typeface="Helvetica Neue Medium" charset="0"/>
                <a:cs typeface="Helvetica Neue Medium" charset="0"/>
              </a:rPr>
              <a:t>Selection Policy: Estimate confidence</a:t>
            </a:r>
            <a:endParaRPr lang="en-US" sz="4000" dirty="0">
              <a:latin typeface="Helvetica Neue Medium" charset="0"/>
              <a:ea typeface="Helvetica Neue Medium" charset="0"/>
              <a:cs typeface="Helvetica Neue Medium" charset="0"/>
            </a:endParaRPr>
          </a:p>
        </p:txBody>
      </p:sp>
      <p:grpSp>
        <p:nvGrpSpPr>
          <p:cNvPr id="4" name="Group 3"/>
          <p:cNvGrpSpPr/>
          <p:nvPr/>
        </p:nvGrpSpPr>
        <p:grpSpPr>
          <a:xfrm rot="5400000">
            <a:off x="7917496" y="3337275"/>
            <a:ext cx="1746446" cy="952558"/>
            <a:chOff x="8285118" y="2019688"/>
            <a:chExt cx="1746446" cy="952558"/>
          </a:xfrm>
        </p:grpSpPr>
        <p:sp>
          <p:nvSpPr>
            <p:cNvPr id="3" name="Rounded Rectangle 2"/>
            <p:cNvSpPr/>
            <p:nvPr/>
          </p:nvSpPr>
          <p:spPr>
            <a:xfrm>
              <a:off x="8285118" y="2019688"/>
              <a:ext cx="1746446" cy="952558"/>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510567" y="2194359"/>
              <a:ext cx="1395664" cy="553998"/>
            </a:xfrm>
            <a:prstGeom prst="rect">
              <a:avLst/>
            </a:prstGeom>
            <a:noFill/>
          </p:spPr>
          <p:txBody>
            <a:bodyPr wrap="square" rtlCol="0">
              <a:spAutoFit/>
            </a:bodyPr>
            <a:lstStyle/>
            <a:p>
              <a:r>
                <a:rPr lang="en-US" sz="3000" b="1" dirty="0" smtClean="0">
                  <a:latin typeface="Helvetica Neue" charset="0"/>
                  <a:ea typeface="Helvetica Neue" charset="0"/>
                  <a:cs typeface="Helvetica Neue" charset="0"/>
                </a:rPr>
                <a:t>Policy</a:t>
              </a:r>
              <a:endParaRPr lang="en-US" sz="3000" b="1" dirty="0">
                <a:latin typeface="Helvetica Neue" charset="0"/>
                <a:ea typeface="Helvetica Neue" charset="0"/>
                <a:cs typeface="Helvetica Neue" charset="0"/>
              </a:endParaRPr>
            </a:p>
          </p:txBody>
        </p:sp>
      </p:grpSp>
      <p:sp>
        <p:nvSpPr>
          <p:cNvPr id="222" name="TextBox 221"/>
          <p:cNvSpPr txBox="1"/>
          <p:nvPr/>
        </p:nvSpPr>
        <p:spPr>
          <a:xfrm>
            <a:off x="5518572" y="1488153"/>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a:t>
            </a:r>
            <a:r>
              <a:rPr lang="en-US" dirty="0">
                <a:latin typeface="Consolas" charset="0"/>
                <a:ea typeface="Consolas" charset="0"/>
                <a:cs typeface="Consolas" charset="0"/>
              </a:rPr>
              <a:t>2</a:t>
            </a:r>
          </a:p>
        </p:txBody>
      </p:sp>
      <p:sp>
        <p:nvSpPr>
          <p:cNvPr id="223" name="TextBox 222"/>
          <p:cNvSpPr txBox="1"/>
          <p:nvPr/>
        </p:nvSpPr>
        <p:spPr>
          <a:xfrm>
            <a:off x="5426812" y="2708110"/>
            <a:ext cx="1612921" cy="369332"/>
          </a:xfrm>
          <a:prstGeom prst="rect">
            <a:avLst/>
          </a:prstGeom>
          <a:noFill/>
        </p:spPr>
        <p:txBody>
          <a:bodyPr wrap="square" rtlCol="0">
            <a:spAutoFit/>
          </a:bodyPr>
          <a:lstStyle/>
          <a:p>
            <a:r>
              <a:rPr lang="en-US" dirty="0">
                <a:latin typeface="Consolas" charset="0"/>
                <a:ea typeface="Consolas" charset="0"/>
                <a:cs typeface="Consolas" charset="0"/>
              </a:rPr>
              <a:t>V</a:t>
            </a:r>
            <a:r>
              <a:rPr lang="en-US" dirty="0" smtClean="0">
                <a:latin typeface="Consolas" charset="0"/>
                <a:ea typeface="Consolas" charset="0"/>
                <a:cs typeface="Consolas" charset="0"/>
              </a:rPr>
              <a:t>ersion 3</a:t>
            </a:r>
            <a:endParaRPr lang="en-US" dirty="0">
              <a:latin typeface="Consolas" charset="0"/>
              <a:ea typeface="Consolas" charset="0"/>
              <a:cs typeface="Consolas" charset="0"/>
            </a:endParaRPr>
          </a:p>
        </p:txBody>
      </p:sp>
      <p:pic>
        <p:nvPicPr>
          <p:cNvPr id="118" name="Picture 1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3247497" y="5351597"/>
            <a:ext cx="1011792" cy="538187"/>
          </a:xfrm>
          <a:prstGeom prst="rect">
            <a:avLst/>
          </a:prstGeom>
        </p:spPr>
      </p:pic>
    </p:spTree>
    <p:extLst>
      <p:ext uri="{BB962C8B-B14F-4D97-AF65-F5344CB8AC3E}">
        <p14:creationId xmlns:p14="http://schemas.microsoft.com/office/powerpoint/2010/main" val="379409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wipe(left)">
                                      <p:cBhvr>
                                        <p:cTn id="12" dur="500"/>
                                        <p:tgtEl>
                                          <p:spTgt spid="14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500"/>
                                        <p:tgtEl>
                                          <p:spTgt spid="14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wipe(left)">
                                      <p:cBhvr>
                                        <p:cTn id="18" dur="500"/>
                                        <p:tgtEl>
                                          <p:spTgt spid="1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wipe(left)">
                                      <p:cBhvr>
                                        <p:cTn id="21" dur="50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wipe(left)">
                                      <p:cBhvr>
                                        <p:cTn id="2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441667" y="2617015"/>
            <a:ext cx="2678014" cy="1146239"/>
            <a:chOff x="3243389" y="3159094"/>
            <a:chExt cx="2678014" cy="1146239"/>
          </a:xfrm>
        </p:grpSpPr>
        <p:grpSp>
          <p:nvGrpSpPr>
            <p:cNvPr id="28" name="Group 27"/>
            <p:cNvGrpSpPr/>
            <p:nvPr/>
          </p:nvGrpSpPr>
          <p:grpSpPr>
            <a:xfrm>
              <a:off x="3243389" y="3162417"/>
              <a:ext cx="2428345" cy="1142916"/>
              <a:chOff x="3321973" y="3162815"/>
              <a:chExt cx="2428345" cy="1142916"/>
            </a:xfrm>
          </p:grpSpPr>
          <p:sp>
            <p:nvSpPr>
              <p:cNvPr id="30" name="Rectangle 29"/>
              <p:cNvSpPr/>
              <p:nvPr/>
            </p:nvSpPr>
            <p:spPr>
              <a:xfrm>
                <a:off x="3321973" y="3162815"/>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3273478" y="3314519"/>
                <a:ext cx="954464" cy="777888"/>
              </a:xfrm>
              <a:prstGeom prst="rect">
                <a:avLst/>
              </a:prstGeom>
            </p:spPr>
          </p:pic>
        </p:grpSp>
        <p:sp>
          <p:nvSpPr>
            <p:cNvPr id="29" name="Rectangle 28"/>
            <p:cNvSpPr/>
            <p:nvPr/>
          </p:nvSpPr>
          <p:spPr>
            <a:xfrm>
              <a:off x="5659297" y="3159094"/>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2" name="Group 31"/>
          <p:cNvGrpSpPr/>
          <p:nvPr/>
        </p:nvGrpSpPr>
        <p:grpSpPr>
          <a:xfrm>
            <a:off x="3440865" y="1425694"/>
            <a:ext cx="2678816" cy="1147872"/>
            <a:chOff x="3242587" y="1967773"/>
            <a:chExt cx="2678816" cy="1147872"/>
          </a:xfrm>
        </p:grpSpPr>
        <p:grpSp>
          <p:nvGrpSpPr>
            <p:cNvPr id="33" name="Group 32"/>
            <p:cNvGrpSpPr/>
            <p:nvPr/>
          </p:nvGrpSpPr>
          <p:grpSpPr>
            <a:xfrm>
              <a:off x="3242587" y="1967773"/>
              <a:ext cx="2428345" cy="1142916"/>
              <a:chOff x="3321171" y="1967773"/>
              <a:chExt cx="2428345" cy="1142916"/>
            </a:xfrm>
          </p:grpSpPr>
          <p:sp>
            <p:nvSpPr>
              <p:cNvPr id="35" name="Rectangle 34"/>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6" name="Picture 35"/>
              <p:cNvPicPr>
                <a:picLocks noChangeAspect="1"/>
              </p:cNvPicPr>
              <p:nvPr/>
            </p:nvPicPr>
            <p:blipFill>
              <a:blip r:embed="rId4"/>
              <a:stretch>
                <a:fillRect/>
              </a:stretch>
            </p:blipFill>
            <p:spPr>
              <a:xfrm rot="16200000">
                <a:off x="3039967" y="2350277"/>
                <a:ext cx="1009568" cy="365968"/>
              </a:xfrm>
              <a:prstGeom prst="rect">
                <a:avLst/>
              </a:prstGeom>
            </p:spPr>
          </p:pic>
        </p:grpSp>
        <p:sp>
          <p:nvSpPr>
            <p:cNvPr id="34" name="Rectangle 33"/>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37" name="Group 36"/>
          <p:cNvGrpSpPr/>
          <p:nvPr/>
        </p:nvGrpSpPr>
        <p:grpSpPr>
          <a:xfrm>
            <a:off x="3442384" y="3829270"/>
            <a:ext cx="2680814" cy="1145620"/>
            <a:chOff x="3244106" y="4371349"/>
            <a:chExt cx="2680814" cy="1145620"/>
          </a:xfrm>
        </p:grpSpPr>
        <p:sp>
          <p:nvSpPr>
            <p:cNvPr id="41" name="Rectangle 40"/>
            <p:cNvSpPr/>
            <p:nvPr/>
          </p:nvSpPr>
          <p:spPr>
            <a:xfrm>
              <a:off x="3244106" y="4371349"/>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Rectangle 38"/>
            <p:cNvSpPr/>
            <p:nvPr/>
          </p:nvSpPr>
          <p:spPr>
            <a:xfrm>
              <a:off x="5662814" y="4371349"/>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44" name="Group 43"/>
          <p:cNvGrpSpPr/>
          <p:nvPr/>
        </p:nvGrpSpPr>
        <p:grpSpPr>
          <a:xfrm>
            <a:off x="4358520" y="2693078"/>
            <a:ext cx="1425519" cy="1011936"/>
            <a:chOff x="4012915" y="2055821"/>
            <a:chExt cx="3361299" cy="2386094"/>
          </a:xfrm>
        </p:grpSpPr>
        <p:cxnSp>
          <p:nvCxnSpPr>
            <p:cNvPr id="45" name="Straight Arrow Connector 44"/>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6" name="Straight Arrow Connector 45"/>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7" name="Straight Arrow Connector 46"/>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8" name="Straight Arrow Connector 47"/>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49" name="Straight Arrow Connector 48"/>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53" name="Straight Arrow Connector 52"/>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54" name="Group 53"/>
            <p:cNvGrpSpPr/>
            <p:nvPr/>
          </p:nvGrpSpPr>
          <p:grpSpPr>
            <a:xfrm>
              <a:off x="4012915" y="2055821"/>
              <a:ext cx="274607" cy="2386094"/>
              <a:chOff x="4810479" y="726948"/>
              <a:chExt cx="228603" cy="1986366"/>
            </a:xfrm>
          </p:grpSpPr>
          <p:sp>
            <p:nvSpPr>
              <p:cNvPr id="55" name="Oval 54"/>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6" name="Oval 55"/>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58" name="Oval 5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0" name="Oval 59"/>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62" name="Oval 61"/>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63" name="Group 62"/>
          <p:cNvGrpSpPr/>
          <p:nvPr/>
        </p:nvGrpSpPr>
        <p:grpSpPr>
          <a:xfrm>
            <a:off x="4670313" y="2798079"/>
            <a:ext cx="801933" cy="801934"/>
            <a:chOff x="5724072" y="7333"/>
            <a:chExt cx="2080007" cy="2080009"/>
          </a:xfrm>
        </p:grpSpPr>
        <p:sp>
          <p:nvSpPr>
            <p:cNvPr id="65" name="Oval 64"/>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66" name="Freeform 65"/>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68" name="Group 67"/>
          <p:cNvGrpSpPr/>
          <p:nvPr/>
        </p:nvGrpSpPr>
        <p:grpSpPr>
          <a:xfrm>
            <a:off x="4358520" y="3898710"/>
            <a:ext cx="1425519" cy="1011936"/>
            <a:chOff x="4012915" y="2055821"/>
            <a:chExt cx="3361299" cy="2386094"/>
          </a:xfrm>
        </p:grpSpPr>
        <p:cxnSp>
          <p:nvCxnSpPr>
            <p:cNvPr id="69" name="Straight Arrow Connector 68"/>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0" name="Straight Arrow Connector 69"/>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1" name="Straight Arrow Connector 70"/>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2" name="Straight Arrow Connector 71"/>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3" name="Straight Arrow Connector 72"/>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74" name="Straight Arrow Connector 73"/>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75" name="Group 74"/>
            <p:cNvGrpSpPr/>
            <p:nvPr/>
          </p:nvGrpSpPr>
          <p:grpSpPr>
            <a:xfrm>
              <a:off x="4012915" y="2055821"/>
              <a:ext cx="274607" cy="2386094"/>
              <a:chOff x="4810479" y="726948"/>
              <a:chExt cx="228603" cy="1986366"/>
            </a:xfrm>
          </p:grpSpPr>
          <p:sp>
            <p:nvSpPr>
              <p:cNvPr id="76" name="Oval 75"/>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7" name="Oval 76"/>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8" name="Oval 77"/>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79" name="Oval 78"/>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80" name="Oval 79"/>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81" name="Group 80"/>
          <p:cNvGrpSpPr/>
          <p:nvPr/>
        </p:nvGrpSpPr>
        <p:grpSpPr>
          <a:xfrm>
            <a:off x="4670313" y="4003711"/>
            <a:ext cx="801933" cy="801934"/>
            <a:chOff x="5724072" y="7333"/>
            <a:chExt cx="2080007" cy="2080009"/>
          </a:xfrm>
        </p:grpSpPr>
        <p:sp>
          <p:nvSpPr>
            <p:cNvPr id="82" name="Oval 81"/>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83" name="Freeform 82"/>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84" name="Group 83"/>
          <p:cNvGrpSpPr/>
          <p:nvPr/>
        </p:nvGrpSpPr>
        <p:grpSpPr>
          <a:xfrm>
            <a:off x="4358520" y="1491428"/>
            <a:ext cx="1425519" cy="1011936"/>
            <a:chOff x="4012915" y="2055821"/>
            <a:chExt cx="3361299" cy="2386094"/>
          </a:xfrm>
        </p:grpSpPr>
        <p:cxnSp>
          <p:nvCxnSpPr>
            <p:cNvPr id="85" name="Straight Arrow Connector 84"/>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6" name="Straight Arrow Connector 85"/>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7" name="Straight Arrow Connector 86"/>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8" name="Straight Arrow Connector 87"/>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89" name="Straight Arrow Connector 88"/>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90" name="Straight Arrow Connector 89"/>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91" name="Group 90"/>
            <p:cNvGrpSpPr/>
            <p:nvPr/>
          </p:nvGrpSpPr>
          <p:grpSpPr>
            <a:xfrm>
              <a:off x="4012915" y="2055821"/>
              <a:ext cx="274607" cy="2386094"/>
              <a:chOff x="4810479" y="726948"/>
              <a:chExt cx="228603" cy="1986366"/>
            </a:xfrm>
          </p:grpSpPr>
          <p:sp>
            <p:nvSpPr>
              <p:cNvPr id="92" name="Oval 91"/>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3" name="Oval 92"/>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4" name="Oval 93"/>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5" name="Oval 94"/>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96" name="Oval 95"/>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97" name="Group 96"/>
          <p:cNvGrpSpPr/>
          <p:nvPr/>
        </p:nvGrpSpPr>
        <p:grpSpPr>
          <a:xfrm>
            <a:off x="4670313" y="1596429"/>
            <a:ext cx="801933" cy="801934"/>
            <a:chOff x="5724072" y="7333"/>
            <a:chExt cx="2080007" cy="2080009"/>
          </a:xfrm>
        </p:grpSpPr>
        <p:sp>
          <p:nvSpPr>
            <p:cNvPr id="98" name="Oval 97"/>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99" name="Freeform 98"/>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101" name="Straight Arrow Connector 100"/>
          <p:cNvCxnSpPr/>
          <p:nvPr/>
        </p:nvCxnSpPr>
        <p:spPr>
          <a:xfrm>
            <a:off x="5796907" y="1987164"/>
            <a:ext cx="1056252" cy="14939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02" name="Straight Arrow Connector 101"/>
          <p:cNvCxnSpPr/>
          <p:nvPr/>
        </p:nvCxnSpPr>
        <p:spPr>
          <a:xfrm>
            <a:off x="5781010" y="3199132"/>
            <a:ext cx="1056253" cy="512639"/>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nvGrpSpPr>
          <p:cNvPr id="105" name="Group 104"/>
          <p:cNvGrpSpPr/>
          <p:nvPr/>
        </p:nvGrpSpPr>
        <p:grpSpPr>
          <a:xfrm>
            <a:off x="3437836" y="5036483"/>
            <a:ext cx="2678816" cy="1147872"/>
            <a:chOff x="3242587" y="1967773"/>
            <a:chExt cx="2678816" cy="1147872"/>
          </a:xfrm>
        </p:grpSpPr>
        <p:grpSp>
          <p:nvGrpSpPr>
            <p:cNvPr id="118" name="Group 117"/>
            <p:cNvGrpSpPr/>
            <p:nvPr/>
          </p:nvGrpSpPr>
          <p:grpSpPr>
            <a:xfrm>
              <a:off x="3242587" y="1967773"/>
              <a:ext cx="2428345" cy="1142916"/>
              <a:chOff x="3321171" y="1967773"/>
              <a:chExt cx="2428345" cy="1142916"/>
            </a:xfrm>
          </p:grpSpPr>
          <p:sp>
            <p:nvSpPr>
              <p:cNvPr id="120" name="Rectangle 119"/>
              <p:cNvSpPr/>
              <p:nvPr/>
            </p:nvSpPr>
            <p:spPr>
              <a:xfrm>
                <a:off x="3321171" y="1967773"/>
                <a:ext cx="2428345" cy="11429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1" name="Picture 120"/>
              <p:cNvPicPr>
                <a:picLocks noChangeAspect="1"/>
              </p:cNvPicPr>
              <p:nvPr/>
            </p:nvPicPr>
            <p:blipFill>
              <a:blip r:embed="rId4"/>
              <a:stretch>
                <a:fillRect/>
              </a:stretch>
            </p:blipFill>
            <p:spPr>
              <a:xfrm rot="16200000">
                <a:off x="3039967" y="2350277"/>
                <a:ext cx="1009568" cy="365968"/>
              </a:xfrm>
              <a:prstGeom prst="rect">
                <a:avLst/>
              </a:prstGeom>
            </p:spPr>
          </p:pic>
        </p:grpSp>
        <p:sp>
          <p:nvSpPr>
            <p:cNvPr id="119" name="Rectangle 118"/>
            <p:cNvSpPr/>
            <p:nvPr/>
          </p:nvSpPr>
          <p:spPr>
            <a:xfrm>
              <a:off x="5659297" y="1970025"/>
              <a:ext cx="262106" cy="11456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122" name="Group 121"/>
          <p:cNvGrpSpPr/>
          <p:nvPr/>
        </p:nvGrpSpPr>
        <p:grpSpPr>
          <a:xfrm>
            <a:off x="4355491" y="5102217"/>
            <a:ext cx="1425519" cy="1011936"/>
            <a:chOff x="4012915" y="2055821"/>
            <a:chExt cx="3361299" cy="2386094"/>
          </a:xfrm>
        </p:grpSpPr>
        <p:cxnSp>
          <p:nvCxnSpPr>
            <p:cNvPr id="123" name="Straight Arrow Connector 122"/>
            <p:cNvCxnSpPr/>
            <p:nvPr/>
          </p:nvCxnSpPr>
          <p:spPr>
            <a:xfrm>
              <a:off x="5942928" y="3239934"/>
              <a:ext cx="1431286" cy="8936"/>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4" name="Straight Arrow Connector 123"/>
            <p:cNvCxnSpPr/>
            <p:nvPr/>
          </p:nvCxnSpPr>
          <p:spPr>
            <a:xfrm>
              <a:off x="4287522" y="2193123"/>
              <a:ext cx="1655406" cy="106468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5" name="Straight Arrow Connector 124"/>
            <p:cNvCxnSpPr/>
            <p:nvPr/>
          </p:nvCxnSpPr>
          <p:spPr>
            <a:xfrm>
              <a:off x="4287522" y="2720995"/>
              <a:ext cx="1655406" cy="527871"/>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6" name="Straight Arrow Connector 125"/>
            <p:cNvCxnSpPr/>
            <p:nvPr/>
          </p:nvCxnSpPr>
          <p:spPr>
            <a:xfrm flipV="1">
              <a:off x="4287522" y="3239934"/>
              <a:ext cx="1655406" cy="8932"/>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7" name="Straight Arrow Connector 126"/>
            <p:cNvCxnSpPr/>
            <p:nvPr/>
          </p:nvCxnSpPr>
          <p:spPr>
            <a:xfrm flipV="1">
              <a:off x="4287522" y="3248866"/>
              <a:ext cx="1636592" cy="527874"/>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cxnSp>
          <p:nvCxnSpPr>
            <p:cNvPr id="128" name="Straight Arrow Connector 127"/>
            <p:cNvCxnSpPr/>
            <p:nvPr/>
          </p:nvCxnSpPr>
          <p:spPr>
            <a:xfrm flipV="1">
              <a:off x="4287522" y="3257800"/>
              <a:ext cx="1636592" cy="1046813"/>
            </a:xfrm>
            <a:prstGeom prst="straightConnector1">
              <a:avLst/>
            </a:prstGeom>
            <a:ln w="28575">
              <a:tailEnd type="triangle"/>
            </a:ln>
          </p:spPr>
          <p:style>
            <a:lnRef idx="2">
              <a:schemeClr val="dk1">
                <a:shade val="50000"/>
              </a:schemeClr>
            </a:lnRef>
            <a:fillRef idx="1">
              <a:schemeClr val="dk1"/>
            </a:fillRef>
            <a:effectRef idx="0">
              <a:schemeClr val="dk1"/>
            </a:effectRef>
            <a:fontRef idx="minor">
              <a:schemeClr val="lt1"/>
            </a:fontRef>
          </p:style>
        </p:cxnSp>
        <p:grpSp>
          <p:nvGrpSpPr>
            <p:cNvPr id="129" name="Group 128"/>
            <p:cNvGrpSpPr/>
            <p:nvPr/>
          </p:nvGrpSpPr>
          <p:grpSpPr>
            <a:xfrm>
              <a:off x="4012915" y="2055821"/>
              <a:ext cx="274607" cy="2386094"/>
              <a:chOff x="4810479" y="726948"/>
              <a:chExt cx="228603" cy="1986366"/>
            </a:xfrm>
          </p:grpSpPr>
          <p:sp>
            <p:nvSpPr>
              <p:cNvPr id="130" name="Oval 129"/>
              <p:cNvSpPr/>
              <p:nvPr/>
            </p:nvSpPr>
            <p:spPr>
              <a:xfrm>
                <a:off x="4810479" y="726948"/>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1" name="Oval 130"/>
              <p:cNvSpPr/>
              <p:nvPr/>
            </p:nvSpPr>
            <p:spPr>
              <a:xfrm>
                <a:off x="4810480" y="1605829"/>
                <a:ext cx="228602"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2" name="Oval 131"/>
              <p:cNvSpPr/>
              <p:nvPr/>
            </p:nvSpPr>
            <p:spPr>
              <a:xfrm>
                <a:off x="4810479" y="2045271"/>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3" name="Oval 132"/>
              <p:cNvSpPr/>
              <p:nvPr/>
            </p:nvSpPr>
            <p:spPr>
              <a:xfrm>
                <a:off x="4810479" y="2484713"/>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sp>
            <p:nvSpPr>
              <p:cNvPr id="134" name="Oval 133"/>
              <p:cNvSpPr/>
              <p:nvPr/>
            </p:nvSpPr>
            <p:spPr>
              <a:xfrm>
                <a:off x="4810479" y="1166389"/>
                <a:ext cx="228603" cy="228601"/>
              </a:xfrm>
              <a:prstGeom prst="ellipse">
                <a:avLst/>
              </a:prstGeom>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85" fontAlgn="base">
                  <a:spcBef>
                    <a:spcPct val="0"/>
                  </a:spcBef>
                  <a:spcAft>
                    <a:spcPct val="0"/>
                  </a:spcAft>
                </a:pPr>
                <a:endParaRPr lang="en-US" sz="1600">
                  <a:solidFill>
                    <a:prstClr val="white"/>
                  </a:solidFill>
                  <a:latin typeface="Helvetica Neue" charset="0"/>
                  <a:ea typeface="Helvetica Neue" charset="0"/>
                  <a:cs typeface="Helvetica Neue" charset="0"/>
                </a:endParaRPr>
              </a:p>
            </p:txBody>
          </p:sp>
        </p:grpSp>
      </p:grpSp>
      <p:grpSp>
        <p:nvGrpSpPr>
          <p:cNvPr id="135" name="Group 134"/>
          <p:cNvGrpSpPr/>
          <p:nvPr/>
        </p:nvGrpSpPr>
        <p:grpSpPr>
          <a:xfrm>
            <a:off x="4667284" y="5207218"/>
            <a:ext cx="801933" cy="801934"/>
            <a:chOff x="5724072" y="7333"/>
            <a:chExt cx="2080007" cy="2080009"/>
          </a:xfrm>
        </p:grpSpPr>
        <p:sp>
          <p:nvSpPr>
            <p:cNvPr id="136" name="Oval 135"/>
            <p:cNvSpPr/>
            <p:nvPr/>
          </p:nvSpPr>
          <p:spPr>
            <a:xfrm>
              <a:off x="5724072" y="7333"/>
              <a:ext cx="2080007" cy="2080009"/>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defTabSz="609585" fontAlgn="base">
                <a:spcBef>
                  <a:spcPct val="0"/>
                </a:spcBef>
                <a:spcAft>
                  <a:spcPct val="0"/>
                </a:spcAft>
              </a:pPr>
              <a:endParaRPr lang="en-US" sz="1600">
                <a:solidFill>
                  <a:prstClr val="black"/>
                </a:solidFill>
                <a:latin typeface="Helvetica Neue" charset="0"/>
                <a:ea typeface="Helvetica Neue" charset="0"/>
                <a:cs typeface="Helvetica Neue" charset="0"/>
              </a:endParaRPr>
            </a:p>
          </p:txBody>
        </p:sp>
        <p:sp>
          <p:nvSpPr>
            <p:cNvPr id="137" name="Freeform 136"/>
            <p:cNvSpPr/>
            <p:nvPr/>
          </p:nvSpPr>
          <p:spPr>
            <a:xfrm>
              <a:off x="6230972" y="573468"/>
              <a:ext cx="1066207" cy="947739"/>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103" name="Straight Arrow Connector 102"/>
          <p:cNvCxnSpPr/>
          <p:nvPr/>
        </p:nvCxnSpPr>
        <p:spPr>
          <a:xfrm flipV="1">
            <a:off x="5807951" y="4085436"/>
            <a:ext cx="1104573" cy="15267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flipV="1">
            <a:off x="5781010" y="3819741"/>
            <a:ext cx="1056253" cy="5887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42" name="TextBox 141"/>
          <p:cNvSpPr txBox="1"/>
          <p:nvPr/>
        </p:nvSpPr>
        <p:spPr>
          <a:xfrm>
            <a:off x="6846672" y="3016349"/>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3" name="TextBox 142"/>
          <p:cNvSpPr txBox="1"/>
          <p:nvPr/>
        </p:nvSpPr>
        <p:spPr>
          <a:xfrm>
            <a:off x="6864280" y="3366316"/>
            <a:ext cx="1098260" cy="477054"/>
          </a:xfrm>
          <a:prstGeom prst="rect">
            <a:avLst/>
          </a:prstGeom>
          <a:noFill/>
        </p:spPr>
        <p:txBody>
          <a:bodyPr wrap="square" rtlCol="0">
            <a:spAutoFit/>
          </a:bodyPr>
          <a:lstStyle/>
          <a:p>
            <a:r>
              <a:rPr lang="en-US" sz="2500" b="1" dirty="0" smtClean="0">
                <a:solidFill>
                  <a:srgbClr val="7030A0"/>
                </a:solidFill>
                <a:latin typeface="Helvetica Neue Condensed" charset="0"/>
                <a:ea typeface="Helvetica Neue Condensed" charset="0"/>
                <a:cs typeface="Helvetica Neue Condensed" charset="0"/>
              </a:rPr>
              <a:t>“MAN”</a:t>
            </a:r>
            <a:endParaRPr lang="en-US" sz="2500" b="1" dirty="0">
              <a:solidFill>
                <a:srgbClr val="7030A0"/>
              </a:solidFill>
              <a:latin typeface="Helvetica Neue Condensed" charset="0"/>
              <a:ea typeface="Helvetica Neue Condensed" charset="0"/>
              <a:cs typeface="Helvetica Neue Condensed" charset="0"/>
            </a:endParaRPr>
          </a:p>
        </p:txBody>
      </p:sp>
      <p:sp>
        <p:nvSpPr>
          <p:cNvPr id="144" name="TextBox 143"/>
          <p:cNvSpPr txBox="1"/>
          <p:nvPr/>
        </p:nvSpPr>
        <p:spPr>
          <a:xfrm>
            <a:off x="6853159" y="3686074"/>
            <a:ext cx="1098260" cy="477054"/>
          </a:xfrm>
          <a:prstGeom prst="rect">
            <a:avLst/>
          </a:prstGeom>
          <a:noFill/>
        </p:spPr>
        <p:txBody>
          <a:bodyPr wrap="square" rtlCol="0">
            <a:spAutoFit/>
          </a:bodyPr>
          <a:lstStyle/>
          <a:p>
            <a:r>
              <a:rPr lang="en-US" sz="2500" b="1" dirty="0" smtClean="0">
                <a:solidFill>
                  <a:srgbClr val="E16718"/>
                </a:solidFill>
                <a:latin typeface="Helvetica Neue Condensed" charset="0"/>
                <a:ea typeface="Helvetica Neue Condensed" charset="0"/>
                <a:cs typeface="Helvetica Neue Condensed" charset="0"/>
              </a:rPr>
              <a:t>“CAT”</a:t>
            </a:r>
            <a:endParaRPr lang="en-US" sz="2500" b="1" dirty="0">
              <a:solidFill>
                <a:srgbClr val="E16718"/>
              </a:solidFill>
              <a:latin typeface="Helvetica Neue Condensed" charset="0"/>
              <a:ea typeface="Helvetica Neue Condensed" charset="0"/>
              <a:cs typeface="Helvetica Neue Condensed" charset="0"/>
            </a:endParaRPr>
          </a:p>
        </p:txBody>
      </p:sp>
      <p:sp>
        <p:nvSpPr>
          <p:cNvPr id="145" name="TextBox 144"/>
          <p:cNvSpPr txBox="1"/>
          <p:nvPr/>
        </p:nvSpPr>
        <p:spPr>
          <a:xfrm>
            <a:off x="6854954" y="4059739"/>
            <a:ext cx="1299199" cy="477054"/>
          </a:xfrm>
          <a:prstGeom prst="rect">
            <a:avLst/>
          </a:prstGeom>
          <a:noFill/>
        </p:spPr>
        <p:txBody>
          <a:bodyPr wrap="square" rtlCol="0">
            <a:spAutoFit/>
          </a:bodyPr>
          <a:lstStyle/>
          <a:p>
            <a:r>
              <a:rPr lang="en-US" sz="2500" b="1" dirty="0" smtClean="0">
                <a:solidFill>
                  <a:srgbClr val="FF0000"/>
                </a:solidFill>
                <a:latin typeface="Helvetica Neue Condensed" charset="0"/>
                <a:ea typeface="Helvetica Neue Condensed" charset="0"/>
                <a:cs typeface="Helvetica Neue Condensed" charset="0"/>
              </a:rPr>
              <a:t>“SPACE”</a:t>
            </a:r>
            <a:endParaRPr lang="en-US" sz="2500" b="1" dirty="0">
              <a:solidFill>
                <a:srgbClr val="FF0000"/>
              </a:solidFill>
              <a:latin typeface="Helvetica Neue Condensed" charset="0"/>
              <a:ea typeface="Helvetica Neue Condensed" charset="0"/>
              <a:cs typeface="Helvetica Neue Condensed" charset="0"/>
            </a:endParaRPr>
          </a:p>
        </p:txBody>
      </p:sp>
      <p:sp>
        <p:nvSpPr>
          <p:cNvPr id="146" name="TextBox 145"/>
          <p:cNvSpPr txBox="1"/>
          <p:nvPr/>
        </p:nvSpPr>
        <p:spPr>
          <a:xfrm>
            <a:off x="9672418" y="3155244"/>
            <a:ext cx="1925095" cy="1323439"/>
          </a:xfrm>
          <a:prstGeom prst="rect">
            <a:avLst/>
          </a:prstGeom>
          <a:noFill/>
        </p:spPr>
        <p:txBody>
          <a:bodyPr wrap="square" rtlCol="0">
            <a:spAutoFit/>
          </a:bodyPr>
          <a:lstStyle/>
          <a:p>
            <a:pPr algn="ctr"/>
            <a:r>
              <a:rPr lang="en-US" sz="5000" b="1" dirty="0" smtClean="0">
                <a:solidFill>
                  <a:srgbClr val="E16718"/>
                </a:solidFill>
                <a:latin typeface="Helvetica Neue Condensed" charset="0"/>
                <a:ea typeface="Helvetica Neue Condensed" charset="0"/>
                <a:cs typeface="Helvetica Neue Condensed" charset="0"/>
              </a:rPr>
              <a:t>“CAT”</a:t>
            </a:r>
          </a:p>
          <a:p>
            <a:pPr algn="ctr"/>
            <a:r>
              <a:rPr lang="en-US" sz="3000" b="1" dirty="0" smtClean="0">
                <a:solidFill>
                  <a:schemeClr val="accent4">
                    <a:lumMod val="75000"/>
                  </a:schemeClr>
                </a:solidFill>
                <a:latin typeface="Helvetica Neue Condensed" charset="0"/>
                <a:ea typeface="Helvetica Neue Condensed" charset="0"/>
                <a:cs typeface="Helvetica Neue Condensed" charset="0"/>
              </a:rPr>
              <a:t>UNSURE</a:t>
            </a:r>
            <a:endParaRPr lang="en-US" sz="3000" b="1" dirty="0">
              <a:solidFill>
                <a:schemeClr val="accent4">
                  <a:lumMod val="75000"/>
                </a:schemeClr>
              </a:solidFill>
              <a:latin typeface="Helvetica Neue Condensed" charset="0"/>
              <a:ea typeface="Helvetica Neue Condensed" charset="0"/>
              <a:cs typeface="Helvetica Neue Condensed" charset="0"/>
            </a:endParaRPr>
          </a:p>
        </p:txBody>
      </p:sp>
      <p:sp>
        <p:nvSpPr>
          <p:cNvPr id="139" name="Title 26"/>
          <p:cNvSpPr>
            <a:spLocks noGrp="1"/>
          </p:cNvSpPr>
          <p:nvPr>
            <p:ph type="title"/>
          </p:nvPr>
        </p:nvSpPr>
        <p:spPr>
          <a:xfrm>
            <a:off x="327030" y="214749"/>
            <a:ext cx="10992764" cy="1038949"/>
          </a:xfrm>
        </p:spPr>
        <p:txBody>
          <a:bodyPr>
            <a:normAutofit/>
          </a:bodyPr>
          <a:lstStyle/>
          <a:p>
            <a:r>
              <a:rPr lang="en-US" sz="4000" dirty="0" smtClean="0">
                <a:latin typeface="Helvetica Neue Medium" charset="0"/>
                <a:ea typeface="Helvetica Neue Medium" charset="0"/>
                <a:cs typeface="Helvetica Neue Medium" charset="0"/>
              </a:rPr>
              <a:t>Selection Policy: Estimate confidence</a:t>
            </a:r>
            <a:endParaRPr lang="en-US" sz="4000" dirty="0">
              <a:latin typeface="Helvetica Neue Medium" charset="0"/>
              <a:ea typeface="Helvetica Neue Medium" charset="0"/>
              <a:cs typeface="Helvetica Neue Medium" charset="0"/>
            </a:endParaRPr>
          </a:p>
        </p:txBody>
      </p:sp>
      <p:grpSp>
        <p:nvGrpSpPr>
          <p:cNvPr id="140" name="Group 139"/>
          <p:cNvGrpSpPr/>
          <p:nvPr/>
        </p:nvGrpSpPr>
        <p:grpSpPr>
          <a:xfrm rot="5400000">
            <a:off x="7917496" y="3337275"/>
            <a:ext cx="1746446" cy="952558"/>
            <a:chOff x="8285118" y="2019688"/>
            <a:chExt cx="1746446" cy="952558"/>
          </a:xfrm>
        </p:grpSpPr>
        <p:sp>
          <p:nvSpPr>
            <p:cNvPr id="147" name="Rounded Rectangle 146"/>
            <p:cNvSpPr/>
            <p:nvPr/>
          </p:nvSpPr>
          <p:spPr>
            <a:xfrm>
              <a:off x="8285118" y="2019688"/>
              <a:ext cx="1746446" cy="952558"/>
            </a:xfrm>
            <a:prstGeom prst="roundRect">
              <a:avLst/>
            </a:prstGeom>
            <a:solidFill>
              <a:schemeClr val="tx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p:cNvSpPr txBox="1"/>
            <p:nvPr/>
          </p:nvSpPr>
          <p:spPr>
            <a:xfrm>
              <a:off x="8510567" y="2194359"/>
              <a:ext cx="1395664" cy="553998"/>
            </a:xfrm>
            <a:prstGeom prst="rect">
              <a:avLst/>
            </a:prstGeom>
            <a:noFill/>
          </p:spPr>
          <p:txBody>
            <a:bodyPr wrap="square" rtlCol="0">
              <a:spAutoFit/>
            </a:bodyPr>
            <a:lstStyle/>
            <a:p>
              <a:r>
                <a:rPr lang="en-US" sz="3000" b="1" dirty="0" smtClean="0">
                  <a:latin typeface="Helvetica Neue" charset="0"/>
                  <a:ea typeface="Helvetica Neue" charset="0"/>
                  <a:cs typeface="Helvetica Neue" charset="0"/>
                </a:rPr>
                <a:t>Policy</a:t>
              </a:r>
              <a:endParaRPr lang="en-US" sz="3000" b="1" dirty="0">
                <a:latin typeface="Helvetica Neue" charset="0"/>
                <a:ea typeface="Helvetica Neue" charset="0"/>
                <a:cs typeface="Helvetica Neue" charset="0"/>
              </a:endParaRPr>
            </a:p>
          </p:txBody>
        </p:sp>
      </p:grpSp>
      <p:pic>
        <p:nvPicPr>
          <p:cNvPr id="3" name="Picture 2"/>
          <p:cNvPicPr>
            <a:picLocks noChangeAspect="1"/>
          </p:cNvPicPr>
          <p:nvPr/>
        </p:nvPicPr>
        <p:blipFill rotWithShape="1">
          <a:blip r:embed="rId5"/>
          <a:srcRect l="21621" r="17870"/>
          <a:stretch/>
        </p:blipFill>
        <p:spPr>
          <a:xfrm>
            <a:off x="488007" y="1814699"/>
            <a:ext cx="2583090" cy="4268891"/>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3248649" y="4131635"/>
            <a:ext cx="1011792" cy="538187"/>
          </a:xfrm>
          <a:prstGeom prst="rect">
            <a:avLst/>
          </a:prstGeom>
        </p:spPr>
      </p:pic>
    </p:spTree>
    <p:extLst>
      <p:ext uri="{BB962C8B-B14F-4D97-AF65-F5344CB8AC3E}">
        <p14:creationId xmlns:p14="http://schemas.microsoft.com/office/powerpoint/2010/main" val="37298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500"/>
                                        <p:tgtEl>
                                          <p:spTgt spid="1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wipe(left)">
                                      <p:cBhvr>
                                        <p:cTn id="10" dur="500"/>
                                        <p:tgtEl>
                                          <p:spTgt spid="14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wipe(left)">
                                      <p:cBhvr>
                                        <p:cTn id="13" dur="500"/>
                                        <p:tgtEl>
                                          <p:spTgt spid="14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wipe(left)">
                                      <p:cBhvr>
                                        <p:cTn id="16" dur="500"/>
                                        <p:tgtEl>
                                          <p:spTgt spid="14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wipe(left)">
                                      <p:cBhvr>
                                        <p:cTn id="2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3" grpId="0"/>
      <p:bldP spid="144" grpId="0"/>
      <p:bldP spid="145" grpId="0"/>
      <p:bldP spid="1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29" y="-188386"/>
            <a:ext cx="10515600" cy="1325563"/>
          </a:xfrm>
        </p:spPr>
        <p:txBody>
          <a:bodyPr>
            <a:noAutofit/>
          </a:bodyPr>
          <a:lstStyle/>
          <a:p>
            <a:pPr algn="ctr"/>
            <a:r>
              <a:rPr lang="en-US" sz="4000" b="1" i="1" dirty="0" smtClean="0">
                <a:solidFill>
                  <a:schemeClr val="accent1">
                    <a:lumMod val="50000"/>
                  </a:schemeClr>
                </a:solidFill>
              </a:rPr>
              <a:t>Trends in Applied </a:t>
            </a:r>
            <a:r>
              <a:rPr lang="en-US" sz="4000" b="1" i="1" smtClean="0">
                <a:solidFill>
                  <a:schemeClr val="accent1">
                    <a:lumMod val="50000"/>
                  </a:schemeClr>
                </a:solidFill>
              </a:rPr>
              <a:t>Machine Learning</a:t>
            </a:r>
            <a:endParaRPr lang="en-US" sz="4000" b="1" i="1" dirty="0">
              <a:solidFill>
                <a:schemeClr val="accent1">
                  <a:lumMod val="50000"/>
                </a:schemeClr>
              </a:solidFill>
            </a:endParaRPr>
          </a:p>
        </p:txBody>
      </p:sp>
      <p:grpSp>
        <p:nvGrpSpPr>
          <p:cNvPr id="87" name="Group 86"/>
          <p:cNvGrpSpPr/>
          <p:nvPr/>
        </p:nvGrpSpPr>
        <p:grpSpPr>
          <a:xfrm>
            <a:off x="371483" y="2568554"/>
            <a:ext cx="2047869" cy="1238687"/>
            <a:chOff x="614369" y="1659781"/>
            <a:chExt cx="2047869" cy="1238687"/>
          </a:xfrm>
        </p:grpSpPr>
        <p:grpSp>
          <p:nvGrpSpPr>
            <p:cNvPr id="59" name="Group 58"/>
            <p:cNvGrpSpPr/>
            <p:nvPr/>
          </p:nvGrpSpPr>
          <p:grpSpPr>
            <a:xfrm>
              <a:off x="614369" y="2400284"/>
              <a:ext cx="500062" cy="471487"/>
              <a:chOff x="357188" y="5357813"/>
              <a:chExt cx="500062" cy="471487"/>
            </a:xfrm>
          </p:grpSpPr>
          <p:sp>
            <p:nvSpPr>
              <p:cNvPr id="57" name="Oval 56"/>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60" name="Group 59"/>
            <p:cNvGrpSpPr/>
            <p:nvPr/>
          </p:nvGrpSpPr>
          <p:grpSpPr>
            <a:xfrm>
              <a:off x="1395418" y="2426981"/>
              <a:ext cx="500062" cy="471487"/>
              <a:chOff x="357188" y="5357813"/>
              <a:chExt cx="500062" cy="471487"/>
            </a:xfrm>
          </p:grpSpPr>
          <p:sp>
            <p:nvSpPr>
              <p:cNvPr id="61" name="Oval 60"/>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grpSp>
          <p:nvGrpSpPr>
            <p:cNvPr id="63" name="Group 62"/>
            <p:cNvGrpSpPr/>
            <p:nvPr/>
          </p:nvGrpSpPr>
          <p:grpSpPr>
            <a:xfrm>
              <a:off x="2162176" y="2426041"/>
              <a:ext cx="500062" cy="471487"/>
              <a:chOff x="357188" y="5357813"/>
              <a:chExt cx="500062" cy="471487"/>
            </a:xfrm>
          </p:grpSpPr>
          <p:sp>
            <p:nvSpPr>
              <p:cNvPr id="64" name="Oval 63"/>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66" name="Straight Arrow Connector 65"/>
            <p:cNvCxnSpPr>
              <a:stCxn id="57" idx="0"/>
              <a:endCxn id="69" idx="2"/>
            </p:cNvCxnSpPr>
            <p:nvPr/>
          </p:nvCxnSpPr>
          <p:spPr>
            <a:xfrm flipV="1">
              <a:off x="864400" y="1895525"/>
              <a:ext cx="535855" cy="504759"/>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68" name="Group 67"/>
            <p:cNvGrpSpPr/>
            <p:nvPr/>
          </p:nvGrpSpPr>
          <p:grpSpPr>
            <a:xfrm>
              <a:off x="1400255" y="1659781"/>
              <a:ext cx="500062" cy="471487"/>
              <a:chOff x="357188" y="5357813"/>
              <a:chExt cx="500062" cy="471487"/>
            </a:xfrm>
          </p:grpSpPr>
          <p:sp>
            <p:nvSpPr>
              <p:cNvPr id="69" name="Oval 68"/>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72" name="Straight Arrow Connector 71"/>
            <p:cNvCxnSpPr>
              <a:stCxn id="61" idx="0"/>
              <a:endCxn id="69" idx="4"/>
            </p:cNvCxnSpPr>
            <p:nvPr/>
          </p:nvCxnSpPr>
          <p:spPr>
            <a:xfrm flipV="1">
              <a:off x="1645449" y="2131268"/>
              <a:ext cx="4837" cy="29571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p:cNvCxnSpPr>
              <a:stCxn id="64" idx="0"/>
              <a:endCxn id="69" idx="6"/>
            </p:cNvCxnSpPr>
            <p:nvPr/>
          </p:nvCxnSpPr>
          <p:spPr>
            <a:xfrm flipH="1" flipV="1">
              <a:off x="1900317" y="1895525"/>
              <a:ext cx="511890" cy="530516"/>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sp>
        <p:nvSpPr>
          <p:cNvPr id="83" name="TextBox 82"/>
          <p:cNvSpPr txBox="1"/>
          <p:nvPr/>
        </p:nvSpPr>
        <p:spPr>
          <a:xfrm>
            <a:off x="116689" y="3981856"/>
            <a:ext cx="2557458" cy="830997"/>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Ensembles can improve accuracy</a:t>
            </a:r>
            <a:endParaRPr lang="en-US" sz="2400" i="1" dirty="0">
              <a:solidFill>
                <a:schemeClr val="accent4">
                  <a:lumMod val="50000"/>
                </a:schemeClr>
              </a:solidFill>
              <a:latin typeface="Helvetica Neue Light" charset="0"/>
              <a:ea typeface="Helvetica Neue Light" charset="0"/>
              <a:cs typeface="Helvetica Neue Light" charset="0"/>
            </a:endParaRPr>
          </a:p>
        </p:txBody>
      </p:sp>
      <p:sp>
        <p:nvSpPr>
          <p:cNvPr id="88" name="TextBox 87"/>
          <p:cNvSpPr txBox="1"/>
          <p:nvPr/>
        </p:nvSpPr>
        <p:spPr>
          <a:xfrm>
            <a:off x="3050369" y="3981856"/>
            <a:ext cx="2557458" cy="1200329"/>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Faster inference with prediction cascades</a:t>
            </a:r>
            <a:endParaRPr lang="en-US" sz="2400" i="1" dirty="0">
              <a:solidFill>
                <a:schemeClr val="accent4">
                  <a:lumMod val="50000"/>
                </a:schemeClr>
              </a:solidFill>
              <a:latin typeface="Helvetica Neue Light" charset="0"/>
              <a:ea typeface="Helvetica Neue Light" charset="0"/>
              <a:cs typeface="Helvetica Neue Light" charset="0"/>
            </a:endParaRPr>
          </a:p>
        </p:txBody>
      </p:sp>
      <p:grpSp>
        <p:nvGrpSpPr>
          <p:cNvPr id="125" name="Group 124"/>
          <p:cNvGrpSpPr/>
          <p:nvPr/>
        </p:nvGrpSpPr>
        <p:grpSpPr>
          <a:xfrm>
            <a:off x="2771931" y="1737342"/>
            <a:ext cx="3433540" cy="2252062"/>
            <a:chOff x="2771931" y="2751770"/>
            <a:chExt cx="3433540" cy="2252062"/>
          </a:xfrm>
        </p:grpSpPr>
        <p:grpSp>
          <p:nvGrpSpPr>
            <p:cNvPr id="84" name="Group 83"/>
            <p:cNvGrpSpPr/>
            <p:nvPr/>
          </p:nvGrpSpPr>
          <p:grpSpPr>
            <a:xfrm>
              <a:off x="4079067" y="4349242"/>
              <a:ext cx="500062" cy="471487"/>
              <a:chOff x="357188" y="5357813"/>
              <a:chExt cx="500062" cy="471487"/>
            </a:xfrm>
          </p:grpSpPr>
          <p:sp>
            <p:nvSpPr>
              <p:cNvPr id="85" name="Oval 84"/>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89" name="Straight Arrow Connector 88"/>
            <p:cNvCxnSpPr>
              <a:stCxn id="85" idx="0"/>
            </p:cNvCxnSpPr>
            <p:nvPr/>
          </p:nvCxnSpPr>
          <p:spPr>
            <a:xfrm flipH="1" flipV="1">
              <a:off x="4321954" y="3582982"/>
              <a:ext cx="7144" cy="76626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p:cNvCxnSpPr>
              <a:stCxn id="85" idx="6"/>
            </p:cNvCxnSpPr>
            <p:nvPr/>
          </p:nvCxnSpPr>
          <p:spPr>
            <a:xfrm flipV="1">
              <a:off x="4579129" y="4125421"/>
              <a:ext cx="398874" cy="459565"/>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96" name="Group 95"/>
            <p:cNvGrpSpPr/>
            <p:nvPr/>
          </p:nvGrpSpPr>
          <p:grpSpPr>
            <a:xfrm>
              <a:off x="4071923" y="3117340"/>
              <a:ext cx="500062" cy="471487"/>
              <a:chOff x="357188" y="5357813"/>
              <a:chExt cx="500062" cy="471487"/>
            </a:xfrm>
          </p:grpSpPr>
          <p:sp>
            <p:nvSpPr>
              <p:cNvPr id="97" name="Oval 96"/>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99" name="TextBox 98"/>
            <p:cNvSpPr txBox="1"/>
            <p:nvPr/>
          </p:nvSpPr>
          <p:spPr>
            <a:xfrm>
              <a:off x="2857657" y="4260880"/>
              <a:ext cx="1157287" cy="646331"/>
            </a:xfrm>
            <a:prstGeom prst="rect">
              <a:avLst/>
            </a:prstGeom>
            <a:noFill/>
          </p:spPr>
          <p:txBody>
            <a:bodyPr wrap="square" rtlCol="0">
              <a:spAutoFit/>
            </a:bodyPr>
            <a:lstStyle/>
            <a:p>
              <a:pPr algn="r"/>
              <a:r>
                <a:rPr lang="en-US" i="1" dirty="0" smtClean="0">
                  <a:solidFill>
                    <a:schemeClr val="accent6">
                      <a:lumMod val="50000"/>
                    </a:schemeClr>
                  </a:solidFill>
                </a:rPr>
                <a:t>Fast model</a:t>
              </a:r>
              <a:endParaRPr lang="en-US" i="1" dirty="0">
                <a:solidFill>
                  <a:schemeClr val="accent6">
                    <a:lumMod val="50000"/>
                  </a:schemeClr>
                </a:solidFill>
              </a:endParaRPr>
            </a:p>
          </p:txBody>
        </p:sp>
        <p:cxnSp>
          <p:nvCxnSpPr>
            <p:cNvPr id="102" name="Straight Arrow Connector 101"/>
            <p:cNvCxnSpPr/>
            <p:nvPr/>
          </p:nvCxnSpPr>
          <p:spPr>
            <a:xfrm flipV="1">
              <a:off x="4522137" y="2751770"/>
              <a:ext cx="414263" cy="469358"/>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03" name="TextBox 102"/>
            <p:cNvSpPr txBox="1"/>
            <p:nvPr/>
          </p:nvSpPr>
          <p:spPr>
            <a:xfrm>
              <a:off x="4508888" y="4357501"/>
              <a:ext cx="1696583" cy="646331"/>
            </a:xfrm>
            <a:prstGeom prst="rect">
              <a:avLst/>
            </a:prstGeom>
            <a:noFill/>
          </p:spPr>
          <p:txBody>
            <a:bodyPr wrap="square" rtlCol="0">
              <a:spAutoFit/>
            </a:bodyPr>
            <a:lstStyle/>
            <a:p>
              <a:pPr algn="ctr"/>
              <a:r>
                <a:rPr lang="en-US" i="1" dirty="0" smtClean="0"/>
                <a:t>If confident then return</a:t>
              </a:r>
              <a:endParaRPr lang="en-US" i="1" dirty="0"/>
            </a:p>
          </p:txBody>
        </p:sp>
        <p:sp>
          <p:nvSpPr>
            <p:cNvPr id="104" name="TextBox 103"/>
            <p:cNvSpPr txBox="1"/>
            <p:nvPr/>
          </p:nvSpPr>
          <p:spPr>
            <a:xfrm>
              <a:off x="2771931" y="3016834"/>
              <a:ext cx="1157287" cy="923330"/>
            </a:xfrm>
            <a:prstGeom prst="rect">
              <a:avLst/>
            </a:prstGeom>
            <a:noFill/>
          </p:spPr>
          <p:txBody>
            <a:bodyPr wrap="square" rtlCol="0">
              <a:spAutoFit/>
            </a:bodyPr>
            <a:lstStyle/>
            <a:p>
              <a:pPr algn="r"/>
              <a:r>
                <a:rPr lang="en-US" i="1" dirty="0" smtClean="0">
                  <a:solidFill>
                    <a:schemeClr val="accent6">
                      <a:lumMod val="50000"/>
                    </a:schemeClr>
                  </a:solidFill>
                </a:rPr>
                <a:t>Slow but accurate model</a:t>
              </a:r>
              <a:endParaRPr lang="en-US" i="1" dirty="0">
                <a:solidFill>
                  <a:schemeClr val="accent6">
                    <a:lumMod val="50000"/>
                  </a:schemeClr>
                </a:solidFill>
              </a:endParaRPr>
            </a:p>
          </p:txBody>
        </p:sp>
      </p:grpSp>
      <p:sp>
        <p:nvSpPr>
          <p:cNvPr id="105" name="TextBox 104"/>
          <p:cNvSpPr txBox="1"/>
          <p:nvPr/>
        </p:nvSpPr>
        <p:spPr>
          <a:xfrm>
            <a:off x="6103131" y="4212688"/>
            <a:ext cx="2812253" cy="1200329"/>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Faster development through model-reuse</a:t>
            </a:r>
            <a:endParaRPr lang="en-US" sz="2400" i="1" dirty="0">
              <a:solidFill>
                <a:schemeClr val="accent4">
                  <a:lumMod val="50000"/>
                </a:schemeClr>
              </a:solidFill>
              <a:latin typeface="Helvetica Neue Light" charset="0"/>
              <a:ea typeface="Helvetica Neue Light" charset="0"/>
              <a:cs typeface="Helvetica Neue Light" charset="0"/>
            </a:endParaRPr>
          </a:p>
        </p:txBody>
      </p:sp>
      <p:cxnSp>
        <p:nvCxnSpPr>
          <p:cNvPr id="120" name="Straight Arrow Connector 119"/>
          <p:cNvCxnSpPr/>
          <p:nvPr/>
        </p:nvCxnSpPr>
        <p:spPr>
          <a:xfrm flipH="1" flipV="1">
            <a:off x="1395418" y="2118658"/>
            <a:ext cx="1" cy="48594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24" name="Group 123"/>
          <p:cNvGrpSpPr/>
          <p:nvPr/>
        </p:nvGrpSpPr>
        <p:grpSpPr>
          <a:xfrm>
            <a:off x="6803208" y="1612772"/>
            <a:ext cx="2061062" cy="2454855"/>
            <a:chOff x="6803208" y="2627200"/>
            <a:chExt cx="2061062" cy="2454855"/>
          </a:xfrm>
        </p:grpSpPr>
        <p:grpSp>
          <p:nvGrpSpPr>
            <p:cNvPr id="106" name="Group 105"/>
            <p:cNvGrpSpPr/>
            <p:nvPr/>
          </p:nvGrpSpPr>
          <p:grpSpPr>
            <a:xfrm>
              <a:off x="6817496" y="4435724"/>
              <a:ext cx="500062" cy="471487"/>
              <a:chOff x="357188" y="5357813"/>
              <a:chExt cx="500062" cy="471487"/>
            </a:xfrm>
          </p:grpSpPr>
          <p:sp>
            <p:nvSpPr>
              <p:cNvPr id="107" name="Oval 106"/>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09" name="TextBox 108"/>
            <p:cNvSpPr txBox="1"/>
            <p:nvPr/>
          </p:nvSpPr>
          <p:spPr>
            <a:xfrm>
              <a:off x="7458143" y="4435724"/>
              <a:ext cx="1406127" cy="646331"/>
            </a:xfrm>
            <a:prstGeom prst="rect">
              <a:avLst/>
            </a:prstGeom>
            <a:noFill/>
          </p:spPr>
          <p:txBody>
            <a:bodyPr wrap="square" rtlCol="0">
              <a:spAutoFit/>
            </a:bodyPr>
            <a:lstStyle/>
            <a:p>
              <a:r>
                <a:rPr lang="en-US" i="1" dirty="0" smtClean="0">
                  <a:solidFill>
                    <a:schemeClr val="accent6">
                      <a:lumMod val="50000"/>
                    </a:schemeClr>
                  </a:solidFill>
                </a:rPr>
                <a:t>Pre-trained DNN</a:t>
              </a:r>
              <a:endParaRPr lang="en-US" i="1" dirty="0">
                <a:solidFill>
                  <a:schemeClr val="accent6">
                    <a:lumMod val="50000"/>
                  </a:schemeClr>
                </a:solidFill>
              </a:endParaRPr>
            </a:p>
          </p:txBody>
        </p:sp>
        <p:cxnSp>
          <p:nvCxnSpPr>
            <p:cNvPr id="110" name="Straight Arrow Connector 109"/>
            <p:cNvCxnSpPr>
              <a:stCxn id="107" idx="0"/>
            </p:cNvCxnSpPr>
            <p:nvPr/>
          </p:nvCxnSpPr>
          <p:spPr>
            <a:xfrm flipH="1" flipV="1">
              <a:off x="7060383" y="3582982"/>
              <a:ext cx="7144" cy="85274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14" name="Group 113"/>
            <p:cNvGrpSpPr/>
            <p:nvPr/>
          </p:nvGrpSpPr>
          <p:grpSpPr>
            <a:xfrm>
              <a:off x="6803208" y="3111115"/>
              <a:ext cx="500062" cy="471487"/>
              <a:chOff x="357188" y="5357813"/>
              <a:chExt cx="500062" cy="471487"/>
            </a:xfrm>
          </p:grpSpPr>
          <p:sp>
            <p:nvSpPr>
              <p:cNvPr id="115" name="Oval 114"/>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17" name="TextBox 116"/>
            <p:cNvSpPr txBox="1"/>
            <p:nvPr/>
          </p:nvSpPr>
          <p:spPr>
            <a:xfrm>
              <a:off x="7177223" y="2948694"/>
              <a:ext cx="1157287" cy="923330"/>
            </a:xfrm>
            <a:prstGeom prst="rect">
              <a:avLst/>
            </a:prstGeom>
            <a:noFill/>
          </p:spPr>
          <p:txBody>
            <a:bodyPr wrap="square" rtlCol="0">
              <a:spAutoFit/>
            </a:bodyPr>
            <a:lstStyle/>
            <a:p>
              <a:pPr algn="r"/>
              <a:r>
                <a:rPr lang="en-US" i="1" dirty="0" smtClean="0">
                  <a:solidFill>
                    <a:schemeClr val="accent6">
                      <a:lumMod val="50000"/>
                    </a:schemeClr>
                  </a:solidFill>
                </a:rPr>
                <a:t>Task-specific model</a:t>
              </a:r>
              <a:endParaRPr lang="en-US" i="1" dirty="0">
                <a:solidFill>
                  <a:schemeClr val="accent6">
                    <a:lumMod val="50000"/>
                  </a:schemeClr>
                </a:solidFill>
              </a:endParaRPr>
            </a:p>
          </p:txBody>
        </p:sp>
        <p:cxnSp>
          <p:nvCxnSpPr>
            <p:cNvPr id="123" name="Straight Arrow Connector 122"/>
            <p:cNvCxnSpPr/>
            <p:nvPr/>
          </p:nvCxnSpPr>
          <p:spPr>
            <a:xfrm flipH="1" flipV="1">
              <a:off x="7067527" y="2627200"/>
              <a:ext cx="1" cy="48594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sp>
        <p:nvSpPr>
          <p:cNvPr id="126" name="TextBox 125"/>
          <p:cNvSpPr txBox="1"/>
          <p:nvPr/>
        </p:nvSpPr>
        <p:spPr>
          <a:xfrm>
            <a:off x="9098735" y="4238082"/>
            <a:ext cx="2812253" cy="830997"/>
          </a:xfrm>
          <a:prstGeom prst="rect">
            <a:avLst/>
          </a:prstGeom>
          <a:noFill/>
        </p:spPr>
        <p:txBody>
          <a:bodyPr wrap="square" rtlCol="0">
            <a:spAutoFit/>
          </a:bodyPr>
          <a:lstStyle/>
          <a:p>
            <a:pPr algn="ctr"/>
            <a:r>
              <a:rPr lang="en-US" sz="2400" i="1" dirty="0" smtClean="0">
                <a:solidFill>
                  <a:schemeClr val="accent4">
                    <a:lumMod val="50000"/>
                  </a:schemeClr>
                </a:solidFill>
                <a:latin typeface="Helvetica Neue Light" charset="0"/>
                <a:ea typeface="Helvetica Neue Light" charset="0"/>
                <a:cs typeface="Helvetica Neue Light" charset="0"/>
              </a:rPr>
              <a:t>Model specialization</a:t>
            </a:r>
            <a:endParaRPr lang="en-US" sz="2400" i="1" dirty="0">
              <a:solidFill>
                <a:schemeClr val="accent4">
                  <a:lumMod val="50000"/>
                </a:schemeClr>
              </a:solidFill>
              <a:latin typeface="Helvetica Neue Light" charset="0"/>
              <a:ea typeface="Helvetica Neue Light" charset="0"/>
              <a:cs typeface="Helvetica Neue Light" charset="0"/>
            </a:endParaRPr>
          </a:p>
        </p:txBody>
      </p:sp>
      <p:grpSp>
        <p:nvGrpSpPr>
          <p:cNvPr id="160" name="Group 159"/>
          <p:cNvGrpSpPr/>
          <p:nvPr/>
        </p:nvGrpSpPr>
        <p:grpSpPr>
          <a:xfrm>
            <a:off x="8320176" y="582535"/>
            <a:ext cx="4168601" cy="3655547"/>
            <a:chOff x="8491631" y="1596963"/>
            <a:chExt cx="4168601" cy="3655547"/>
          </a:xfrm>
        </p:grpSpPr>
        <p:grpSp>
          <p:nvGrpSpPr>
            <p:cNvPr id="128" name="Group 127"/>
            <p:cNvGrpSpPr/>
            <p:nvPr/>
          </p:nvGrpSpPr>
          <p:grpSpPr>
            <a:xfrm>
              <a:off x="10827775" y="4606179"/>
              <a:ext cx="500062" cy="471487"/>
              <a:chOff x="357188" y="5357813"/>
              <a:chExt cx="500062" cy="471487"/>
            </a:xfrm>
          </p:grpSpPr>
          <p:sp>
            <p:nvSpPr>
              <p:cNvPr id="136" name="Oval 135"/>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36"/>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29" name="TextBox 128"/>
            <p:cNvSpPr txBox="1"/>
            <p:nvPr/>
          </p:nvSpPr>
          <p:spPr>
            <a:xfrm>
              <a:off x="11254105" y="4606179"/>
              <a:ext cx="1406127" cy="646331"/>
            </a:xfrm>
            <a:prstGeom prst="rect">
              <a:avLst/>
            </a:prstGeom>
            <a:noFill/>
          </p:spPr>
          <p:txBody>
            <a:bodyPr wrap="square" rtlCol="0">
              <a:spAutoFit/>
            </a:bodyPr>
            <a:lstStyle/>
            <a:p>
              <a:r>
                <a:rPr lang="en-US" i="1" dirty="0" smtClean="0">
                  <a:solidFill>
                    <a:schemeClr val="accent6">
                      <a:lumMod val="50000"/>
                    </a:schemeClr>
                  </a:solidFill>
                </a:rPr>
                <a:t>Object detector</a:t>
              </a:r>
              <a:endParaRPr lang="en-US" i="1" dirty="0">
                <a:solidFill>
                  <a:schemeClr val="accent6">
                    <a:lumMod val="50000"/>
                  </a:schemeClr>
                </a:solidFill>
              </a:endParaRPr>
            </a:p>
          </p:txBody>
        </p:sp>
        <p:cxnSp>
          <p:nvCxnSpPr>
            <p:cNvPr id="130" name="Straight Arrow Connector 129"/>
            <p:cNvCxnSpPr>
              <a:endCxn id="140" idx="4"/>
            </p:cNvCxnSpPr>
            <p:nvPr/>
          </p:nvCxnSpPr>
          <p:spPr>
            <a:xfrm flipH="1" flipV="1">
              <a:off x="10215788" y="3762579"/>
              <a:ext cx="862018" cy="84360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31" name="Group 130"/>
            <p:cNvGrpSpPr/>
            <p:nvPr/>
          </p:nvGrpSpPr>
          <p:grpSpPr>
            <a:xfrm>
              <a:off x="11099451" y="2391456"/>
              <a:ext cx="500062" cy="471487"/>
              <a:chOff x="357188" y="5357813"/>
              <a:chExt cx="500062" cy="471487"/>
            </a:xfrm>
          </p:grpSpPr>
          <p:sp>
            <p:nvSpPr>
              <p:cNvPr id="134" name="Oval 133"/>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cxnSp>
          <p:nvCxnSpPr>
            <p:cNvPr id="133" name="Straight Arrow Connector 132"/>
            <p:cNvCxnSpPr>
              <a:stCxn id="140" idx="0"/>
              <a:endCxn id="134" idx="3"/>
            </p:cNvCxnSpPr>
            <p:nvPr/>
          </p:nvCxnSpPr>
          <p:spPr>
            <a:xfrm flipV="1">
              <a:off x="10215788" y="2793895"/>
              <a:ext cx="956895" cy="497197"/>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nvGrpSpPr>
            <p:cNvPr id="139" name="Group 138"/>
            <p:cNvGrpSpPr/>
            <p:nvPr/>
          </p:nvGrpSpPr>
          <p:grpSpPr>
            <a:xfrm>
              <a:off x="9965757" y="3291092"/>
              <a:ext cx="500062" cy="471487"/>
              <a:chOff x="357188" y="5357813"/>
              <a:chExt cx="500062" cy="471487"/>
            </a:xfrm>
          </p:grpSpPr>
          <p:sp>
            <p:nvSpPr>
              <p:cNvPr id="140" name="Oval 139"/>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43" name="TextBox 142"/>
            <p:cNvSpPr txBox="1"/>
            <p:nvPr/>
          </p:nvSpPr>
          <p:spPr>
            <a:xfrm>
              <a:off x="9376806" y="4098882"/>
              <a:ext cx="1696583" cy="646331"/>
            </a:xfrm>
            <a:prstGeom prst="rect">
              <a:avLst/>
            </a:prstGeom>
            <a:noFill/>
          </p:spPr>
          <p:txBody>
            <a:bodyPr wrap="square" rtlCol="0">
              <a:spAutoFit/>
            </a:bodyPr>
            <a:lstStyle/>
            <a:p>
              <a:pPr algn="ctr"/>
              <a:r>
                <a:rPr lang="en-US" i="1" dirty="0" smtClean="0"/>
                <a:t>If object detected</a:t>
              </a:r>
              <a:endParaRPr lang="en-US" i="1" dirty="0"/>
            </a:p>
          </p:txBody>
        </p:sp>
        <p:sp>
          <p:nvSpPr>
            <p:cNvPr id="144" name="TextBox 143"/>
            <p:cNvSpPr txBox="1"/>
            <p:nvPr/>
          </p:nvSpPr>
          <p:spPr>
            <a:xfrm>
              <a:off x="10441982" y="2911713"/>
              <a:ext cx="1696583" cy="646331"/>
            </a:xfrm>
            <a:prstGeom prst="rect">
              <a:avLst/>
            </a:prstGeom>
            <a:noFill/>
          </p:spPr>
          <p:txBody>
            <a:bodyPr wrap="square" rtlCol="0">
              <a:spAutoFit/>
            </a:bodyPr>
            <a:lstStyle/>
            <a:p>
              <a:pPr algn="ctr"/>
              <a:r>
                <a:rPr lang="en-US" i="1" dirty="0" smtClean="0"/>
                <a:t>If face detected</a:t>
              </a:r>
              <a:endParaRPr lang="en-US" i="1" dirty="0"/>
            </a:p>
          </p:txBody>
        </p:sp>
        <p:grpSp>
          <p:nvGrpSpPr>
            <p:cNvPr id="145" name="Group 144"/>
            <p:cNvGrpSpPr/>
            <p:nvPr/>
          </p:nvGrpSpPr>
          <p:grpSpPr>
            <a:xfrm>
              <a:off x="9858602" y="2104260"/>
              <a:ext cx="500062" cy="471487"/>
              <a:chOff x="357188" y="5357813"/>
              <a:chExt cx="500062" cy="471487"/>
            </a:xfrm>
          </p:grpSpPr>
          <p:sp>
            <p:nvSpPr>
              <p:cNvPr id="146" name="Oval 145"/>
              <p:cNvSpPr/>
              <p:nvPr/>
            </p:nvSpPr>
            <p:spPr>
              <a:xfrm>
                <a:off x="357188" y="5357813"/>
                <a:ext cx="500062" cy="471487"/>
              </a:xfrm>
              <a:prstGeom prst="ellipse">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p:cNvSpPr/>
              <p:nvPr/>
            </p:nvSpPr>
            <p:spPr>
              <a:xfrm>
                <a:off x="457200" y="5470240"/>
                <a:ext cx="285750" cy="244755"/>
              </a:xfrm>
              <a:custGeom>
                <a:avLst/>
                <a:gdLst>
                  <a:gd name="connsiteX0" fmla="*/ 0 w 1340556"/>
                  <a:gd name="connsiteY0" fmla="*/ 1189143 h 1288265"/>
                  <a:gd name="connsiteX1" fmla="*/ 310444 w 1340556"/>
                  <a:gd name="connsiteY1" fmla="*/ 1189143 h 1288265"/>
                  <a:gd name="connsiteX2" fmla="*/ 776111 w 1340556"/>
                  <a:gd name="connsiteY2" fmla="*/ 159032 h 1288265"/>
                  <a:gd name="connsiteX3" fmla="*/ 1340556 w 1340556"/>
                  <a:gd name="connsiteY3" fmla="*/ 3810 h 1288265"/>
                  <a:gd name="connsiteX0" fmla="*/ 0 w 1340556"/>
                  <a:gd name="connsiteY0" fmla="*/ 1186354 h 1233692"/>
                  <a:gd name="connsiteX1" fmla="*/ 437444 w 1340556"/>
                  <a:gd name="connsiteY1" fmla="*/ 1073465 h 1233692"/>
                  <a:gd name="connsiteX2" fmla="*/ 776111 w 1340556"/>
                  <a:gd name="connsiteY2" fmla="*/ 156243 h 1233692"/>
                  <a:gd name="connsiteX3" fmla="*/ 1340556 w 1340556"/>
                  <a:gd name="connsiteY3" fmla="*/ 1021 h 1233692"/>
                  <a:gd name="connsiteX0" fmla="*/ 0 w 1340556"/>
                  <a:gd name="connsiteY0" fmla="*/ 1186354 h 1186354"/>
                  <a:gd name="connsiteX1" fmla="*/ 776111 w 1340556"/>
                  <a:gd name="connsiteY1" fmla="*/ 156243 h 1186354"/>
                  <a:gd name="connsiteX2" fmla="*/ 1340556 w 1340556"/>
                  <a:gd name="connsiteY2" fmla="*/ 1021 h 1186354"/>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 name="connsiteX0" fmla="*/ 0 w 1340556"/>
                  <a:gd name="connsiteY0" fmla="*/ 1185333 h 1185333"/>
                  <a:gd name="connsiteX1" fmla="*/ 1340556 w 1340556"/>
                  <a:gd name="connsiteY1" fmla="*/ 0 h 1185333"/>
                </a:gdLst>
                <a:ahLst/>
                <a:cxnLst>
                  <a:cxn ang="0">
                    <a:pos x="connsiteX0" y="connsiteY0"/>
                  </a:cxn>
                  <a:cxn ang="0">
                    <a:pos x="connsiteX1" y="connsiteY1"/>
                  </a:cxn>
                </a:cxnLst>
                <a:rect l="l" t="t" r="r" b="b"/>
                <a:pathLst>
                  <a:path w="1340556" h="1185333">
                    <a:moveTo>
                      <a:pt x="0" y="1185333"/>
                    </a:moveTo>
                    <a:cubicBezTo>
                      <a:pt x="658518" y="1171222"/>
                      <a:pt x="653815" y="14111"/>
                      <a:pt x="1340556" y="0"/>
                    </a:cubicBezTo>
                  </a:path>
                </a:pathLst>
              </a:cu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solidFill>
                    <a:srgbClr val="000000"/>
                  </a:solidFill>
                  <a:latin typeface="Helvetica Neue" charset="0"/>
                  <a:ea typeface="Helvetica Neue" charset="0"/>
                  <a:cs typeface="Helvetica Neue" charset="0"/>
                </a:endParaRPr>
              </a:p>
            </p:txBody>
          </p:sp>
        </p:grpSp>
        <p:sp>
          <p:nvSpPr>
            <p:cNvPr id="150" name="TextBox 149"/>
            <p:cNvSpPr txBox="1"/>
            <p:nvPr/>
          </p:nvSpPr>
          <p:spPr>
            <a:xfrm>
              <a:off x="8940666" y="2748638"/>
              <a:ext cx="1696583" cy="369332"/>
            </a:xfrm>
            <a:prstGeom prst="rect">
              <a:avLst/>
            </a:prstGeom>
            <a:noFill/>
          </p:spPr>
          <p:txBody>
            <a:bodyPr wrap="square" rtlCol="0">
              <a:spAutoFit/>
            </a:bodyPr>
            <a:lstStyle/>
            <a:p>
              <a:pPr algn="ctr"/>
              <a:r>
                <a:rPr lang="en-US" i="1" dirty="0" smtClean="0"/>
                <a:t>Else</a:t>
              </a:r>
              <a:endParaRPr lang="en-US" i="1" dirty="0"/>
            </a:p>
          </p:txBody>
        </p:sp>
        <p:cxnSp>
          <p:nvCxnSpPr>
            <p:cNvPr id="151" name="Straight Arrow Connector 150"/>
            <p:cNvCxnSpPr>
              <a:stCxn id="140" idx="0"/>
            </p:cNvCxnSpPr>
            <p:nvPr/>
          </p:nvCxnSpPr>
          <p:spPr>
            <a:xfrm flipH="1" flipV="1">
              <a:off x="10101488" y="2560847"/>
              <a:ext cx="114300" cy="730245"/>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flipH="1" flipV="1">
              <a:off x="10065769" y="1596963"/>
              <a:ext cx="14502" cy="50294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156" name="TextBox 155"/>
            <p:cNvSpPr txBox="1"/>
            <p:nvPr/>
          </p:nvSpPr>
          <p:spPr>
            <a:xfrm>
              <a:off x="8491631" y="3341254"/>
              <a:ext cx="1406127" cy="646331"/>
            </a:xfrm>
            <a:prstGeom prst="rect">
              <a:avLst/>
            </a:prstGeom>
            <a:noFill/>
          </p:spPr>
          <p:txBody>
            <a:bodyPr wrap="square" rtlCol="0">
              <a:spAutoFit/>
            </a:bodyPr>
            <a:lstStyle/>
            <a:p>
              <a:pPr algn="r"/>
              <a:r>
                <a:rPr lang="en-US" i="1" dirty="0" smtClean="0">
                  <a:solidFill>
                    <a:schemeClr val="accent6">
                      <a:lumMod val="50000"/>
                    </a:schemeClr>
                  </a:solidFill>
                </a:rPr>
                <a:t>Face detector</a:t>
              </a:r>
              <a:endParaRPr lang="en-US" i="1" dirty="0">
                <a:solidFill>
                  <a:schemeClr val="accent6">
                    <a:lumMod val="50000"/>
                  </a:schemeClr>
                </a:solidFill>
              </a:endParaRPr>
            </a:p>
          </p:txBody>
        </p:sp>
        <p:cxnSp>
          <p:nvCxnSpPr>
            <p:cNvPr id="157" name="Straight Arrow Connector 156"/>
            <p:cNvCxnSpPr/>
            <p:nvPr/>
          </p:nvCxnSpPr>
          <p:spPr>
            <a:xfrm flipH="1" flipV="1">
              <a:off x="11349482" y="1892285"/>
              <a:ext cx="14502" cy="50294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p:cNvCxnSpPr/>
            <p:nvPr/>
          </p:nvCxnSpPr>
          <p:spPr>
            <a:xfrm flipV="1">
              <a:off x="11106702" y="4143969"/>
              <a:ext cx="378511" cy="465004"/>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grpSp>
      <p:sp>
        <p:nvSpPr>
          <p:cNvPr id="161" name="TextBox 160"/>
          <p:cNvSpPr txBox="1"/>
          <p:nvPr/>
        </p:nvSpPr>
        <p:spPr>
          <a:xfrm>
            <a:off x="757245" y="5413017"/>
            <a:ext cx="10415438" cy="1200329"/>
          </a:xfrm>
          <a:prstGeom prst="rect">
            <a:avLst/>
          </a:prstGeom>
          <a:noFill/>
        </p:spPr>
        <p:txBody>
          <a:bodyPr wrap="square" rtlCol="0">
            <a:spAutoFit/>
          </a:bodyPr>
          <a:lstStyle/>
          <a:p>
            <a:pPr algn="ctr"/>
            <a:r>
              <a:rPr lang="en-US" sz="3600" i="1" dirty="0" smtClean="0">
                <a:solidFill>
                  <a:srgbClr val="FF0000"/>
                </a:solidFill>
                <a:latin typeface="Helvetica Neue Medium" charset="0"/>
                <a:ea typeface="Helvetica Neue Medium" charset="0"/>
                <a:cs typeface="Helvetica Neue Medium" charset="0"/>
              </a:rPr>
              <a:t>How to efficiently support serving arbitrary model pipelines?</a:t>
            </a:r>
            <a:endParaRPr lang="en-US" sz="3600" i="1" dirty="0">
              <a:solidFill>
                <a:srgbClr val="FF0000"/>
              </a:solidFill>
              <a:latin typeface="Helvetica Neue Medium" charset="0"/>
              <a:ea typeface="Helvetica Neue Medium" charset="0"/>
              <a:cs typeface="Helvetica Neue Medium" charset="0"/>
            </a:endParaRPr>
          </a:p>
        </p:txBody>
      </p:sp>
      <p:sp>
        <p:nvSpPr>
          <p:cNvPr id="3" name="Slide Number Placeholder 2"/>
          <p:cNvSpPr>
            <a:spLocks noGrp="1"/>
          </p:cNvSpPr>
          <p:nvPr>
            <p:ph type="sldNum" sz="quarter" idx="12"/>
          </p:nvPr>
        </p:nvSpPr>
        <p:spPr/>
        <p:txBody>
          <a:bodyPr/>
          <a:lstStyle/>
          <a:p>
            <a:fld id="{DC2A921A-EC74-6F4D-8465-D463C43FF014}"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28208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9"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dissolve">
                                      <p:cBhvr>
                                        <p:cTn id="10" dur="500"/>
                                        <p:tgtEl>
                                          <p:spTgt spid="12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dissolve">
                                      <p:cBhvr>
                                        <p:cTn id="15" dur="500"/>
                                        <p:tgtEl>
                                          <p:spTgt spid="1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dissolve">
                                      <p:cBhvr>
                                        <p:cTn id="18" dur="500"/>
                                        <p:tgtEl>
                                          <p:spTgt spid="10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dissolve">
                                      <p:cBhvr>
                                        <p:cTn id="23" dur="500"/>
                                        <p:tgtEl>
                                          <p:spTgt spid="16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dissolve">
                                      <p:cBhvr>
                                        <p:cTn id="26" dur="500"/>
                                        <p:tgtEl>
                                          <p:spTgt spid="12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dissolve">
                                      <p:cBhvr>
                                        <p:cTn id="31"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5" grpId="0"/>
      <p:bldP spid="126" grpId="0"/>
      <p:bldP spid="1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186" y="1573318"/>
            <a:ext cx="11602614" cy="5013219"/>
          </a:xfrm>
        </p:spPr>
        <p:txBody>
          <a:bodyPr>
            <a:normAutofit fontScale="92500" lnSpcReduction="10000"/>
          </a:bodyPr>
          <a:lstStyle/>
          <a:p>
            <a:pPr>
              <a:spcBef>
                <a:spcPts val="7800"/>
              </a:spcBef>
              <a:buClr>
                <a:schemeClr val="accent5">
                  <a:lumMod val="75000"/>
                </a:schemeClr>
              </a:buClr>
              <a:buFont typeface="Wingdings" charset="2"/>
              <a:buChar char="q"/>
            </a:pPr>
            <a:r>
              <a:rPr lang="en-US" sz="4000" i="1" dirty="0">
                <a:solidFill>
                  <a:schemeClr val="accent5">
                    <a:lumMod val="75000"/>
                  </a:schemeClr>
                </a:solidFill>
                <a:latin typeface="Helvetica Neue Medium" charset="0"/>
                <a:ea typeface="Helvetica Neue Medium" charset="0"/>
                <a:cs typeface="Helvetica Neue Medium" charset="0"/>
              </a:rPr>
              <a:t> </a:t>
            </a:r>
            <a:r>
              <a:rPr lang="en-US" sz="4000" i="1" dirty="0" smtClean="0">
                <a:solidFill>
                  <a:schemeClr val="accent5">
                    <a:lumMod val="75000"/>
                  </a:schemeClr>
                </a:solidFill>
                <a:latin typeface="Helvetica Neue Medium" charset="0"/>
                <a:ea typeface="Helvetica Neue Medium" charset="0"/>
                <a:cs typeface="Helvetica Neue Medium" charset="0"/>
              </a:rPr>
              <a:t>Challenges of prediction serving</a:t>
            </a:r>
          </a:p>
          <a:p>
            <a:pPr>
              <a:spcBef>
                <a:spcPts val="7800"/>
              </a:spcBef>
              <a:buClr>
                <a:schemeClr val="accent5">
                  <a:lumMod val="75000"/>
                </a:schemeClr>
              </a:buClr>
              <a:buFont typeface="Wingdings" charset="2"/>
              <a:buChar char="q"/>
            </a:pPr>
            <a:r>
              <a:rPr lang="en-US" sz="4000" i="1" dirty="0" smtClean="0">
                <a:solidFill>
                  <a:schemeClr val="accent5">
                    <a:lumMod val="75000"/>
                  </a:schemeClr>
                </a:solidFill>
                <a:latin typeface="Helvetica Neue Medium" charset="0"/>
                <a:ea typeface="Helvetica Neue Medium" charset="0"/>
                <a:cs typeface="Helvetica Neue Medium" charset="0"/>
              </a:rPr>
              <a:t> Clipper overview and architecture</a:t>
            </a:r>
          </a:p>
          <a:p>
            <a:pPr>
              <a:spcBef>
                <a:spcPts val="7800"/>
              </a:spcBef>
              <a:buClr>
                <a:schemeClr val="accent5">
                  <a:lumMod val="75000"/>
                </a:schemeClr>
              </a:buClr>
              <a:buFont typeface="Wingdings" charset="2"/>
              <a:buChar char="q"/>
            </a:pPr>
            <a:r>
              <a:rPr lang="en-US" sz="4000" i="1" dirty="0" smtClean="0">
                <a:solidFill>
                  <a:schemeClr val="accent5">
                    <a:lumMod val="75000"/>
                  </a:schemeClr>
                </a:solidFill>
                <a:latin typeface="Helvetica Neue Medium" charset="0"/>
                <a:ea typeface="Helvetica Neue Medium" charset="0"/>
                <a:cs typeface="Helvetica Neue Medium" charset="0"/>
              </a:rPr>
              <a:t> From research prototype to open-source system</a:t>
            </a:r>
          </a:p>
          <a:p>
            <a:pPr>
              <a:spcBef>
                <a:spcPts val="7800"/>
              </a:spcBef>
              <a:buClr>
                <a:schemeClr val="accent5">
                  <a:lumMod val="75000"/>
                </a:schemeClr>
              </a:buClr>
              <a:buFont typeface="Wingdings" charset="2"/>
              <a:buChar char="q"/>
            </a:pPr>
            <a:r>
              <a:rPr lang="en-US" sz="4000" i="1" dirty="0" smtClean="0">
                <a:solidFill>
                  <a:schemeClr val="accent5">
                    <a:lumMod val="75000"/>
                  </a:schemeClr>
                </a:solidFill>
                <a:latin typeface="Helvetica Neue Medium" charset="0"/>
                <a:ea typeface="Helvetica Neue Medium" charset="0"/>
                <a:cs typeface="Helvetica Neue Medium" charset="0"/>
              </a:rPr>
              <a:t> Serving multi-model pipelines</a:t>
            </a:r>
          </a:p>
        </p:txBody>
      </p:sp>
      <p:sp>
        <p:nvSpPr>
          <p:cNvPr id="5" name="Title 1"/>
          <p:cNvSpPr txBox="1">
            <a:spLocks/>
          </p:cNvSpPr>
          <p:nvPr/>
        </p:nvSpPr>
        <p:spPr>
          <a:xfrm>
            <a:off x="235743" y="7842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chemeClr val="accent5">
                    <a:lumMod val="75000"/>
                  </a:schemeClr>
                </a:solidFill>
                <a:latin typeface="Futura-BoldOblique" charset="0"/>
                <a:ea typeface="Futura-BoldOblique" charset="0"/>
                <a:cs typeface="Futura-BoldOblique" charset="0"/>
              </a:rPr>
              <a:t>In this talk</a:t>
            </a:r>
            <a:r>
              <a:rPr lang="mr-IN" sz="4800" b="1" i="1" dirty="0" smtClean="0">
                <a:solidFill>
                  <a:schemeClr val="accent5">
                    <a:lumMod val="75000"/>
                  </a:schemeClr>
                </a:solidFill>
                <a:latin typeface="Futura-BoldOblique" charset="0"/>
                <a:ea typeface="Futura-BoldOblique" charset="0"/>
                <a:cs typeface="Futura-BoldOblique" charset="0"/>
              </a:rPr>
              <a:t>…</a:t>
            </a:r>
            <a:endParaRPr lang="en-US" sz="4800" b="1" dirty="0">
              <a:solidFill>
                <a:schemeClr val="accent5">
                  <a:lumMod val="75000"/>
                </a:schemeClr>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213990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Ensembles</a:t>
            </a:r>
          </a:p>
          <a:p>
            <a:pPr marL="609585" indent="-609585">
              <a:buFont typeface="Arial" charset="0"/>
              <a:buChar char="•"/>
            </a:pPr>
            <a:endParaRPr lang="en-US" dirty="0"/>
          </a:p>
        </p:txBody>
      </p:sp>
      <p:sp>
        <p:nvSpPr>
          <p:cNvPr id="5" name="Oval 4"/>
          <p:cNvSpPr/>
          <p:nvPr/>
        </p:nvSpPr>
        <p:spPr>
          <a:xfrm>
            <a:off x="6375400" y="2207651"/>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3166533"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5125616"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8" name="Rounded Rectangle 7"/>
          <p:cNvSpPr/>
          <p:nvPr/>
        </p:nvSpPr>
        <p:spPr>
          <a:xfrm>
            <a:off x="7084699"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9043780" y="4279887"/>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 m</a:t>
            </a:r>
            <a:endParaRPr lang="en-US" sz="2400" dirty="0"/>
          </a:p>
        </p:txBody>
      </p:sp>
      <p:cxnSp>
        <p:nvCxnSpPr>
          <p:cNvPr id="13" name="Straight Arrow Connector 12"/>
          <p:cNvCxnSpPr>
            <a:stCxn id="5" idx="2"/>
            <a:endCxn id="6" idx="0"/>
          </p:cNvCxnSpPr>
          <p:nvPr/>
        </p:nvCxnSpPr>
        <p:spPr>
          <a:xfrm flipH="1">
            <a:off x="3894667" y="2520918"/>
            <a:ext cx="2480733" cy="175896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0"/>
          </p:cNvCxnSpPr>
          <p:nvPr/>
        </p:nvCxnSpPr>
        <p:spPr>
          <a:xfrm flipH="1">
            <a:off x="5853750" y="2742431"/>
            <a:ext cx="613404" cy="1537456"/>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5"/>
            <a:endCxn id="8" idx="0"/>
          </p:cNvCxnSpPr>
          <p:nvPr/>
        </p:nvCxnSpPr>
        <p:spPr>
          <a:xfrm>
            <a:off x="6910181" y="2742431"/>
            <a:ext cx="902652" cy="1537456"/>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9" idx="0"/>
          </p:cNvCxnSpPr>
          <p:nvPr/>
        </p:nvCxnSpPr>
        <p:spPr>
          <a:xfrm>
            <a:off x="7001934" y="2520918"/>
            <a:ext cx="2769980" cy="175896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4370180" y="2834184"/>
            <a:ext cx="4673600" cy="984285"/>
          </a:xfrm>
          <a:custGeom>
            <a:avLst/>
            <a:gdLst>
              <a:gd name="connsiteX0" fmla="*/ 0 w 3505200"/>
              <a:gd name="connsiteY0" fmla="*/ 88900 h 876698"/>
              <a:gd name="connsiteX1" fmla="*/ 1790700 w 3505200"/>
              <a:gd name="connsiteY1" fmla="*/ 876300 h 876698"/>
              <a:gd name="connsiteX2" fmla="*/ 3505200 w 3505200"/>
              <a:gd name="connsiteY2" fmla="*/ 0 h 876698"/>
            </a:gdLst>
            <a:ahLst/>
            <a:cxnLst>
              <a:cxn ang="0">
                <a:pos x="connsiteX0" y="connsiteY0"/>
              </a:cxn>
              <a:cxn ang="0">
                <a:pos x="connsiteX1" y="connsiteY1"/>
              </a:cxn>
              <a:cxn ang="0">
                <a:pos x="connsiteX2" y="connsiteY2"/>
              </a:cxn>
            </a:cxnLst>
            <a:rect l="l" t="t" r="r" b="b"/>
            <a:pathLst>
              <a:path w="3505200" h="876698">
                <a:moveTo>
                  <a:pt x="0" y="88900"/>
                </a:moveTo>
                <a:cubicBezTo>
                  <a:pt x="603250" y="490008"/>
                  <a:pt x="1206500" y="891117"/>
                  <a:pt x="1790700" y="876300"/>
                </a:cubicBezTo>
                <a:cubicBezTo>
                  <a:pt x="2374900" y="861483"/>
                  <a:pt x="3505200" y="0"/>
                  <a:pt x="3505200" y="0"/>
                </a:cubicBezTo>
              </a:path>
            </a:pathLst>
          </a:custGeom>
          <a:noFill/>
          <a:ln w="19050">
            <a:solidFill>
              <a:schemeClr val="accent1"/>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AND</a:t>
            </a:r>
          </a:p>
        </p:txBody>
      </p:sp>
      <p:sp>
        <p:nvSpPr>
          <p:cNvPr id="28" name="Oval 27"/>
          <p:cNvSpPr/>
          <p:nvPr/>
        </p:nvSpPr>
        <p:spPr>
          <a:xfrm>
            <a:off x="6375400" y="5713692"/>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0" name="Straight Arrow Connector 29"/>
          <p:cNvCxnSpPr>
            <a:stCxn id="6" idx="2"/>
            <a:endCxn id="28" idx="1"/>
          </p:cNvCxnSpPr>
          <p:nvPr/>
        </p:nvCxnSpPr>
        <p:spPr>
          <a:xfrm>
            <a:off x="3894667" y="5075754"/>
            <a:ext cx="2572487" cy="72969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2"/>
            <a:endCxn id="28" idx="0"/>
          </p:cNvCxnSpPr>
          <p:nvPr/>
        </p:nvCxnSpPr>
        <p:spPr>
          <a:xfrm>
            <a:off x="5853750" y="5075753"/>
            <a:ext cx="834917" cy="63793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8" idx="2"/>
            <a:endCxn id="28" idx="0"/>
          </p:cNvCxnSpPr>
          <p:nvPr/>
        </p:nvCxnSpPr>
        <p:spPr>
          <a:xfrm flipH="1">
            <a:off x="6688667" y="5075753"/>
            <a:ext cx="1124165" cy="63793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9" idx="2"/>
            <a:endCxn id="28" idx="7"/>
          </p:cNvCxnSpPr>
          <p:nvPr/>
        </p:nvCxnSpPr>
        <p:spPr>
          <a:xfrm flipH="1">
            <a:off x="6910180" y="5075754"/>
            <a:ext cx="2861733" cy="72969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idx="12"/>
          </p:nvPr>
        </p:nvSpPr>
        <p:spPr/>
        <p:txBody>
          <a:bodyPr/>
          <a:lstStyle/>
          <a:p>
            <a:fld id="{00000000-1234-1234-1234-123412341234}" type="slidenum">
              <a:rPr lang="en" smtClean="0"/>
              <a:pPr/>
              <a:t>60</a:t>
            </a:fld>
            <a:endParaRPr lang="en"/>
          </a:p>
        </p:txBody>
      </p:sp>
    </p:spTree>
    <p:extLst>
      <p:ext uri="{BB962C8B-B14F-4D97-AF65-F5344CB8AC3E}">
        <p14:creationId xmlns:p14="http://schemas.microsoft.com/office/powerpoint/2010/main" val="134769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Multi-armed bandits</a:t>
            </a:r>
          </a:p>
          <a:p>
            <a:pPr marL="609585" indent="-609585">
              <a:buFont typeface="Arial" charset="0"/>
              <a:buChar char="•"/>
            </a:pPr>
            <a:endParaRPr lang="en-US" dirty="0"/>
          </a:p>
        </p:txBody>
      </p:sp>
      <p:sp>
        <p:nvSpPr>
          <p:cNvPr id="5" name="Oval 4"/>
          <p:cNvSpPr/>
          <p:nvPr/>
        </p:nvSpPr>
        <p:spPr>
          <a:xfrm>
            <a:off x="6375400" y="2207651"/>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3302000"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Bandit 1</a:t>
            </a:r>
          </a:p>
        </p:txBody>
      </p:sp>
      <p:sp>
        <p:nvSpPr>
          <p:cNvPr id="7" name="Rounded Rectangle 6"/>
          <p:cNvSpPr/>
          <p:nvPr/>
        </p:nvSpPr>
        <p:spPr>
          <a:xfrm>
            <a:off x="5156891"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Bandit 2</a:t>
            </a:r>
          </a:p>
        </p:txBody>
      </p:sp>
      <p:sp>
        <p:nvSpPr>
          <p:cNvPr id="8" name="Rounded Rectangle 7"/>
          <p:cNvSpPr/>
          <p:nvPr/>
        </p:nvSpPr>
        <p:spPr>
          <a:xfrm>
            <a:off x="7156404"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9076267" y="4419600"/>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Bandit m</a:t>
            </a:r>
            <a:endParaRPr lang="en-US" sz="2400" dirty="0"/>
          </a:p>
        </p:txBody>
      </p:sp>
      <p:cxnSp>
        <p:nvCxnSpPr>
          <p:cNvPr id="13" name="Straight Arrow Connector 12"/>
          <p:cNvCxnSpPr>
            <a:stCxn id="5" idx="2"/>
            <a:endCxn id="6" idx="0"/>
          </p:cNvCxnSpPr>
          <p:nvPr/>
        </p:nvCxnSpPr>
        <p:spPr>
          <a:xfrm flipH="1">
            <a:off x="4030133" y="2520917"/>
            <a:ext cx="2345267" cy="1898683"/>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0"/>
          </p:cNvCxnSpPr>
          <p:nvPr/>
        </p:nvCxnSpPr>
        <p:spPr>
          <a:xfrm flipH="1">
            <a:off x="5885025" y="2742432"/>
            <a:ext cx="582129" cy="1677169"/>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5"/>
            <a:endCxn id="8" idx="0"/>
          </p:cNvCxnSpPr>
          <p:nvPr/>
        </p:nvCxnSpPr>
        <p:spPr>
          <a:xfrm>
            <a:off x="6910180" y="2742432"/>
            <a:ext cx="974357" cy="1677169"/>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 idx="6"/>
            <a:endCxn id="9" idx="0"/>
          </p:cNvCxnSpPr>
          <p:nvPr/>
        </p:nvCxnSpPr>
        <p:spPr>
          <a:xfrm>
            <a:off x="7001933" y="2520917"/>
            <a:ext cx="2802467" cy="1898683"/>
          </a:xfrm>
          <a:prstGeom prst="straightConnector1">
            <a:avLst/>
          </a:prstGeom>
          <a:ln w="25400">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4370180" y="2834184"/>
            <a:ext cx="4673600" cy="1168931"/>
          </a:xfrm>
          <a:custGeom>
            <a:avLst/>
            <a:gdLst>
              <a:gd name="connsiteX0" fmla="*/ 0 w 3505200"/>
              <a:gd name="connsiteY0" fmla="*/ 88900 h 876698"/>
              <a:gd name="connsiteX1" fmla="*/ 1790700 w 3505200"/>
              <a:gd name="connsiteY1" fmla="*/ 876300 h 876698"/>
              <a:gd name="connsiteX2" fmla="*/ 3505200 w 3505200"/>
              <a:gd name="connsiteY2" fmla="*/ 0 h 876698"/>
            </a:gdLst>
            <a:ahLst/>
            <a:cxnLst>
              <a:cxn ang="0">
                <a:pos x="connsiteX0" y="connsiteY0"/>
              </a:cxn>
              <a:cxn ang="0">
                <a:pos x="connsiteX1" y="connsiteY1"/>
              </a:cxn>
              <a:cxn ang="0">
                <a:pos x="connsiteX2" y="connsiteY2"/>
              </a:cxn>
            </a:cxnLst>
            <a:rect l="l" t="t" r="r" b="b"/>
            <a:pathLst>
              <a:path w="3505200" h="876698">
                <a:moveTo>
                  <a:pt x="0" y="88900"/>
                </a:moveTo>
                <a:cubicBezTo>
                  <a:pt x="603250" y="490008"/>
                  <a:pt x="1206500" y="891117"/>
                  <a:pt x="1790700" y="876300"/>
                </a:cubicBezTo>
                <a:cubicBezTo>
                  <a:pt x="2374900" y="861483"/>
                  <a:pt x="3505200" y="0"/>
                  <a:pt x="3505200" y="0"/>
                </a:cubicBezTo>
              </a:path>
            </a:pathLst>
          </a:custGeom>
          <a:noFill/>
          <a:ln w="19050">
            <a:solidFill>
              <a:schemeClr val="accent1"/>
            </a:solid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OR</a:t>
            </a:r>
          </a:p>
        </p:txBody>
      </p:sp>
      <p:sp>
        <p:nvSpPr>
          <p:cNvPr id="22" name="TextBox 21"/>
          <p:cNvSpPr txBox="1"/>
          <p:nvPr/>
        </p:nvSpPr>
        <p:spPr>
          <a:xfrm>
            <a:off x="4331871" y="3418650"/>
            <a:ext cx="470000" cy="461665"/>
          </a:xfrm>
          <a:prstGeom prst="rect">
            <a:avLst/>
          </a:prstGeom>
          <a:noFill/>
        </p:spPr>
        <p:txBody>
          <a:bodyPr wrap="none" rtlCol="0">
            <a:spAutoFit/>
          </a:bodyPr>
          <a:lstStyle/>
          <a:p>
            <a:r>
              <a:rPr lang="en-US" sz="2400" dirty="0"/>
              <a:t>p</a:t>
            </a:r>
            <a:r>
              <a:rPr lang="en-US" sz="1600" dirty="0"/>
              <a:t>1</a:t>
            </a:r>
            <a:endParaRPr lang="en-US" sz="2400" dirty="0"/>
          </a:p>
        </p:txBody>
      </p:sp>
      <p:sp>
        <p:nvSpPr>
          <p:cNvPr id="23" name="TextBox 22"/>
          <p:cNvSpPr txBox="1"/>
          <p:nvPr/>
        </p:nvSpPr>
        <p:spPr>
          <a:xfrm>
            <a:off x="6039000" y="3435017"/>
            <a:ext cx="470000" cy="461665"/>
          </a:xfrm>
          <a:prstGeom prst="rect">
            <a:avLst/>
          </a:prstGeom>
          <a:noFill/>
        </p:spPr>
        <p:txBody>
          <a:bodyPr wrap="none" rtlCol="0">
            <a:spAutoFit/>
          </a:bodyPr>
          <a:lstStyle/>
          <a:p>
            <a:r>
              <a:rPr lang="en-US" sz="2400" dirty="0"/>
              <a:t>p</a:t>
            </a:r>
            <a:r>
              <a:rPr lang="en-US" sz="1600" dirty="0"/>
              <a:t>2</a:t>
            </a:r>
            <a:endParaRPr lang="en-US" sz="2400" dirty="0"/>
          </a:p>
        </p:txBody>
      </p:sp>
      <p:sp>
        <p:nvSpPr>
          <p:cNvPr id="24" name="TextBox 23"/>
          <p:cNvSpPr txBox="1"/>
          <p:nvPr/>
        </p:nvSpPr>
        <p:spPr>
          <a:xfrm>
            <a:off x="7001933" y="3413548"/>
            <a:ext cx="401072" cy="461665"/>
          </a:xfrm>
          <a:prstGeom prst="rect">
            <a:avLst/>
          </a:prstGeom>
          <a:noFill/>
        </p:spPr>
        <p:txBody>
          <a:bodyPr wrap="none" rtlCol="0">
            <a:spAutoFit/>
          </a:bodyPr>
          <a:lstStyle/>
          <a:p>
            <a:r>
              <a:rPr lang="en-US" sz="2400" dirty="0"/>
              <a:t>p</a:t>
            </a:r>
            <a:r>
              <a:rPr lang="en-US" sz="1600" dirty="0"/>
              <a:t>i</a:t>
            </a:r>
            <a:endParaRPr lang="en-US" sz="2400" dirty="0"/>
          </a:p>
        </p:txBody>
      </p:sp>
      <p:sp>
        <p:nvSpPr>
          <p:cNvPr id="25" name="TextBox 24"/>
          <p:cNvSpPr txBox="1"/>
          <p:nvPr/>
        </p:nvSpPr>
        <p:spPr>
          <a:xfrm>
            <a:off x="8134246" y="3385593"/>
            <a:ext cx="527709" cy="461665"/>
          </a:xfrm>
          <a:prstGeom prst="rect">
            <a:avLst/>
          </a:prstGeom>
          <a:noFill/>
        </p:spPr>
        <p:txBody>
          <a:bodyPr wrap="none" rtlCol="0">
            <a:spAutoFit/>
          </a:bodyPr>
          <a:lstStyle/>
          <a:p>
            <a:r>
              <a:rPr lang="en-US" sz="2400" dirty="0"/>
              <a:t>p</a:t>
            </a:r>
            <a:r>
              <a:rPr lang="en-US" sz="1600" dirty="0"/>
              <a:t>m</a:t>
            </a:r>
            <a:endParaRPr lang="en-US" sz="2400" dirty="0"/>
          </a:p>
        </p:txBody>
      </p:sp>
      <p:sp>
        <p:nvSpPr>
          <p:cNvPr id="10" name="Slide Number Placeholder 9"/>
          <p:cNvSpPr>
            <a:spLocks noGrp="1"/>
          </p:cNvSpPr>
          <p:nvPr>
            <p:ph type="sldNum" idx="12"/>
          </p:nvPr>
        </p:nvSpPr>
        <p:spPr/>
        <p:txBody>
          <a:bodyPr/>
          <a:lstStyle/>
          <a:p>
            <a:fld id="{00000000-1234-1234-1234-123412341234}" type="slidenum">
              <a:rPr lang="en" smtClean="0"/>
              <a:pPr/>
              <a:t>61</a:t>
            </a:fld>
            <a:endParaRPr lang="en"/>
          </a:p>
        </p:txBody>
      </p:sp>
    </p:spTree>
    <p:extLst>
      <p:ext uri="{BB962C8B-B14F-4D97-AF65-F5344CB8AC3E}">
        <p14:creationId xmlns:p14="http://schemas.microsoft.com/office/powerpoint/2010/main" val="1792449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Neural Features/Models as transformers</a:t>
            </a:r>
          </a:p>
          <a:p>
            <a:pPr marL="609585" indent="-609585">
              <a:buFont typeface="Arial" charset="0"/>
              <a:buChar char="•"/>
            </a:pPr>
            <a:endParaRPr lang="en-US" dirty="0"/>
          </a:p>
        </p:txBody>
      </p:sp>
      <p:sp>
        <p:nvSpPr>
          <p:cNvPr id="5" name="Oval 4"/>
          <p:cNvSpPr/>
          <p:nvPr/>
        </p:nvSpPr>
        <p:spPr>
          <a:xfrm>
            <a:off x="1324295" y="3052928"/>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2771316" y="296826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8" name="Rounded Rectangle 7"/>
          <p:cNvSpPr/>
          <p:nvPr/>
        </p:nvSpPr>
        <p:spPr>
          <a:xfrm>
            <a:off x="5105647" y="296826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7382402" y="296826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 m</a:t>
            </a:r>
            <a:endParaRPr lang="en-US" sz="2400" dirty="0"/>
          </a:p>
        </p:txBody>
      </p:sp>
      <p:sp>
        <p:nvSpPr>
          <p:cNvPr id="20" name="Oval 19"/>
          <p:cNvSpPr/>
          <p:nvPr/>
        </p:nvSpPr>
        <p:spPr>
          <a:xfrm>
            <a:off x="9651778" y="3059935"/>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8" name="Straight Arrow Connector 17"/>
          <p:cNvCxnSpPr>
            <a:stCxn id="5" idx="6"/>
            <a:endCxn id="6" idx="1"/>
          </p:cNvCxnSpPr>
          <p:nvPr/>
        </p:nvCxnSpPr>
        <p:spPr>
          <a:xfrm>
            <a:off x="1950828" y="3366194"/>
            <a:ext cx="820488"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p:cNvCxnSpPr>
          <p:nvPr/>
        </p:nvCxnSpPr>
        <p:spPr>
          <a:xfrm>
            <a:off x="4227583" y="336619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3"/>
            <a:endCxn id="9" idx="1"/>
          </p:cNvCxnSpPr>
          <p:nvPr/>
        </p:nvCxnSpPr>
        <p:spPr>
          <a:xfrm>
            <a:off x="6561914" y="336619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8831290" y="3350577"/>
            <a:ext cx="820488"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idx="12"/>
          </p:nvPr>
        </p:nvSpPr>
        <p:spPr/>
        <p:txBody>
          <a:bodyPr/>
          <a:lstStyle/>
          <a:p>
            <a:fld id="{00000000-1234-1234-1234-123412341234}" type="slidenum">
              <a:rPr lang="en" smtClean="0"/>
              <a:pPr/>
              <a:t>62</a:t>
            </a:fld>
            <a:endParaRPr lang="en"/>
          </a:p>
        </p:txBody>
      </p:sp>
    </p:spTree>
    <p:extLst>
      <p:ext uri="{BB962C8B-B14F-4D97-AF65-F5344CB8AC3E}">
        <p14:creationId xmlns:p14="http://schemas.microsoft.com/office/powerpoint/2010/main" val="343977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Cascades</a:t>
            </a:r>
          </a:p>
          <a:p>
            <a:pPr marL="609585" indent="-609585">
              <a:buFont typeface="Arial" charset="0"/>
              <a:buChar char="•"/>
            </a:pPr>
            <a:endParaRPr lang="en-US" dirty="0"/>
          </a:p>
        </p:txBody>
      </p:sp>
      <p:sp>
        <p:nvSpPr>
          <p:cNvPr id="5" name="Oval 4"/>
          <p:cNvSpPr/>
          <p:nvPr/>
        </p:nvSpPr>
        <p:spPr>
          <a:xfrm>
            <a:off x="1324295" y="2520918"/>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2771316"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5048071"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Model 2</a:t>
            </a:r>
            <a:endParaRPr lang="en-US" sz="2400" dirty="0"/>
          </a:p>
        </p:txBody>
      </p:sp>
      <p:sp>
        <p:nvSpPr>
          <p:cNvPr id="8" name="Rounded Rectangle 7"/>
          <p:cNvSpPr/>
          <p:nvPr/>
        </p:nvSpPr>
        <p:spPr>
          <a:xfrm>
            <a:off x="7324825"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a:t>
            </a:r>
            <a:endParaRPr lang="en-US" sz="2400" dirty="0"/>
          </a:p>
        </p:txBody>
      </p:sp>
      <p:sp>
        <p:nvSpPr>
          <p:cNvPr id="9" name="Rounded Rectangle 8"/>
          <p:cNvSpPr/>
          <p:nvPr/>
        </p:nvSpPr>
        <p:spPr>
          <a:xfrm>
            <a:off x="9601580" y="2436251"/>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 m</a:t>
            </a:r>
            <a:endParaRPr lang="en-US" sz="2400" dirty="0"/>
          </a:p>
        </p:txBody>
      </p:sp>
      <p:sp>
        <p:nvSpPr>
          <p:cNvPr id="20" name="Oval 19"/>
          <p:cNvSpPr/>
          <p:nvPr/>
        </p:nvSpPr>
        <p:spPr>
          <a:xfrm>
            <a:off x="10983343" y="4329626"/>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8" name="Straight Arrow Connector 17"/>
          <p:cNvCxnSpPr>
            <a:stCxn id="5" idx="6"/>
            <a:endCxn id="6" idx="1"/>
          </p:cNvCxnSpPr>
          <p:nvPr/>
        </p:nvCxnSpPr>
        <p:spPr>
          <a:xfrm>
            <a:off x="1950828" y="2834184"/>
            <a:ext cx="820488"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3"/>
            <a:endCxn id="7" idx="1"/>
          </p:cNvCxnSpPr>
          <p:nvPr/>
        </p:nvCxnSpPr>
        <p:spPr>
          <a:xfrm>
            <a:off x="4227583" y="283418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7" idx="3"/>
            <a:endCxn id="8" idx="1"/>
          </p:cNvCxnSpPr>
          <p:nvPr/>
        </p:nvCxnSpPr>
        <p:spPr>
          <a:xfrm>
            <a:off x="6504337" y="283418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8" idx="3"/>
            <a:endCxn id="9" idx="1"/>
          </p:cNvCxnSpPr>
          <p:nvPr/>
        </p:nvCxnSpPr>
        <p:spPr>
          <a:xfrm>
            <a:off x="8781092" y="2834184"/>
            <a:ext cx="820488" cy="0"/>
          </a:xfrm>
          <a:prstGeom prst="straightConnector1">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2"/>
            <a:endCxn id="20" idx="2"/>
          </p:cNvCxnSpPr>
          <p:nvPr/>
        </p:nvCxnSpPr>
        <p:spPr>
          <a:xfrm>
            <a:off x="3499450" y="3232118"/>
            <a:ext cx="7483893"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7" idx="2"/>
            <a:endCxn id="20" idx="2"/>
          </p:cNvCxnSpPr>
          <p:nvPr/>
        </p:nvCxnSpPr>
        <p:spPr>
          <a:xfrm>
            <a:off x="5776204" y="3232118"/>
            <a:ext cx="5207139"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2"/>
            <a:endCxn id="20" idx="2"/>
          </p:cNvCxnSpPr>
          <p:nvPr/>
        </p:nvCxnSpPr>
        <p:spPr>
          <a:xfrm>
            <a:off x="8052959" y="3232118"/>
            <a:ext cx="2930384"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9" idx="2"/>
          </p:cNvCxnSpPr>
          <p:nvPr/>
        </p:nvCxnSpPr>
        <p:spPr>
          <a:xfrm>
            <a:off x="10329714" y="3232118"/>
            <a:ext cx="653629" cy="1410775"/>
          </a:xfrm>
          <a:prstGeom prst="straightConnector1">
            <a:avLst/>
          </a:prstGeom>
          <a:ln w="19050">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095828" y="2398945"/>
            <a:ext cx="470000" cy="461665"/>
          </a:xfrm>
          <a:prstGeom prst="rect">
            <a:avLst/>
          </a:prstGeom>
          <a:noFill/>
        </p:spPr>
        <p:txBody>
          <a:bodyPr wrap="none" rtlCol="0">
            <a:spAutoFit/>
          </a:bodyPr>
          <a:lstStyle/>
          <a:p>
            <a:r>
              <a:rPr lang="en-US" sz="2400" dirty="0"/>
              <a:t>p</a:t>
            </a:r>
            <a:r>
              <a:rPr lang="en-US" sz="1600" dirty="0"/>
              <a:t>1</a:t>
            </a:r>
            <a:endParaRPr lang="en-US" sz="2400" dirty="0"/>
          </a:p>
        </p:txBody>
      </p:sp>
      <p:sp>
        <p:nvSpPr>
          <p:cNvPr id="37" name="TextBox 36"/>
          <p:cNvSpPr txBox="1"/>
          <p:nvPr/>
        </p:nvSpPr>
        <p:spPr>
          <a:xfrm>
            <a:off x="6649337" y="2336434"/>
            <a:ext cx="401072" cy="461665"/>
          </a:xfrm>
          <a:prstGeom prst="rect">
            <a:avLst/>
          </a:prstGeom>
          <a:noFill/>
        </p:spPr>
        <p:txBody>
          <a:bodyPr wrap="none" rtlCol="0">
            <a:spAutoFit/>
          </a:bodyPr>
          <a:lstStyle/>
          <a:p>
            <a:r>
              <a:rPr lang="en-US" sz="2400" dirty="0"/>
              <a:t>p</a:t>
            </a:r>
            <a:r>
              <a:rPr lang="en-US" sz="1600" dirty="0"/>
              <a:t>i</a:t>
            </a:r>
            <a:endParaRPr lang="en-US" sz="2400" dirty="0"/>
          </a:p>
        </p:txBody>
      </p:sp>
      <p:sp>
        <p:nvSpPr>
          <p:cNvPr id="38" name="TextBox 37"/>
          <p:cNvSpPr txBox="1"/>
          <p:nvPr/>
        </p:nvSpPr>
        <p:spPr>
          <a:xfrm>
            <a:off x="4372583" y="2364992"/>
            <a:ext cx="470000" cy="461665"/>
          </a:xfrm>
          <a:prstGeom prst="rect">
            <a:avLst/>
          </a:prstGeom>
          <a:noFill/>
        </p:spPr>
        <p:txBody>
          <a:bodyPr wrap="none" rtlCol="0">
            <a:spAutoFit/>
          </a:bodyPr>
          <a:lstStyle/>
          <a:p>
            <a:r>
              <a:rPr lang="en-US" sz="2400"/>
              <a:t>p</a:t>
            </a:r>
            <a:r>
              <a:rPr lang="en-US" sz="1600"/>
              <a:t>2</a:t>
            </a:r>
            <a:endParaRPr lang="en-US" sz="2400" dirty="0"/>
          </a:p>
        </p:txBody>
      </p:sp>
      <p:sp>
        <p:nvSpPr>
          <p:cNvPr id="39" name="TextBox 38"/>
          <p:cNvSpPr txBox="1"/>
          <p:nvPr/>
        </p:nvSpPr>
        <p:spPr>
          <a:xfrm>
            <a:off x="8944917" y="2364992"/>
            <a:ext cx="527709" cy="461665"/>
          </a:xfrm>
          <a:prstGeom prst="rect">
            <a:avLst/>
          </a:prstGeom>
          <a:noFill/>
        </p:spPr>
        <p:txBody>
          <a:bodyPr wrap="none" rtlCol="0">
            <a:spAutoFit/>
          </a:bodyPr>
          <a:lstStyle/>
          <a:p>
            <a:r>
              <a:rPr lang="en-US" sz="2400"/>
              <a:t>p</a:t>
            </a:r>
            <a:r>
              <a:rPr lang="en-US" sz="1600"/>
              <a:t>m</a:t>
            </a:r>
            <a:endParaRPr lang="en-US" sz="2400" dirty="0"/>
          </a:p>
        </p:txBody>
      </p:sp>
      <p:sp>
        <p:nvSpPr>
          <p:cNvPr id="40" name="TextBox 39"/>
          <p:cNvSpPr txBox="1"/>
          <p:nvPr/>
        </p:nvSpPr>
        <p:spPr>
          <a:xfrm>
            <a:off x="803567" y="5920353"/>
            <a:ext cx="11791818" cy="461665"/>
          </a:xfrm>
          <a:prstGeom prst="rect">
            <a:avLst/>
          </a:prstGeom>
          <a:noFill/>
        </p:spPr>
        <p:txBody>
          <a:bodyPr wrap="none" rtlCol="0">
            <a:spAutoFit/>
          </a:bodyPr>
          <a:lstStyle/>
          <a:p>
            <a:r>
              <a:rPr lang="en-US" sz="2400"/>
              <a:t>Ref: Xin Wang et al, IDK Cascades: Fast Deep Learning by Learning not to Overthink</a:t>
            </a:r>
          </a:p>
        </p:txBody>
      </p:sp>
      <p:sp>
        <p:nvSpPr>
          <p:cNvPr id="10" name="Slide Number Placeholder 9"/>
          <p:cNvSpPr>
            <a:spLocks noGrp="1"/>
          </p:cNvSpPr>
          <p:nvPr>
            <p:ph type="sldNum" idx="12"/>
          </p:nvPr>
        </p:nvSpPr>
        <p:spPr/>
        <p:txBody>
          <a:bodyPr/>
          <a:lstStyle/>
          <a:p>
            <a:fld id="{00000000-1234-1234-1234-123412341234}" type="slidenum">
              <a:rPr lang="en" smtClean="0"/>
              <a:pPr/>
              <a:t>63</a:t>
            </a:fld>
            <a:endParaRPr lang="en"/>
          </a:p>
        </p:txBody>
      </p:sp>
    </p:spTree>
    <p:extLst>
      <p:ext uri="{BB962C8B-B14F-4D97-AF65-F5344CB8AC3E}">
        <p14:creationId xmlns:p14="http://schemas.microsoft.com/office/powerpoint/2010/main" val="969608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Composition Patterns</a:t>
            </a:r>
          </a:p>
        </p:txBody>
      </p:sp>
      <p:sp>
        <p:nvSpPr>
          <p:cNvPr id="3" name="Text Placeholder 2"/>
          <p:cNvSpPr>
            <a:spLocks noGrp="1"/>
          </p:cNvSpPr>
          <p:nvPr>
            <p:ph type="body" idx="1"/>
          </p:nvPr>
        </p:nvSpPr>
        <p:spPr/>
        <p:txBody>
          <a:bodyPr/>
          <a:lstStyle/>
          <a:p>
            <a:pPr marL="609585" indent="-609585">
              <a:buFont typeface="Arial" charset="0"/>
              <a:buChar char="•"/>
            </a:pPr>
            <a:r>
              <a:rPr lang="en-US" dirty="0" smtClean="0"/>
              <a:t>E.g. ensemble of Cascades</a:t>
            </a:r>
          </a:p>
          <a:p>
            <a:pPr marL="609585" indent="-609585">
              <a:buFont typeface="Arial" charset="0"/>
              <a:buChar char="•"/>
            </a:pPr>
            <a:endParaRPr lang="en-US" dirty="0"/>
          </a:p>
        </p:txBody>
      </p:sp>
      <p:sp>
        <p:nvSpPr>
          <p:cNvPr id="5" name="Oval 4"/>
          <p:cNvSpPr/>
          <p:nvPr/>
        </p:nvSpPr>
        <p:spPr>
          <a:xfrm>
            <a:off x="6011922" y="1843584"/>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08311" y="2919775"/>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a:t>
            </a:r>
            <a:r>
              <a:rPr lang="en-US" sz="1600" dirty="0"/>
              <a:t>11</a:t>
            </a:r>
            <a:endParaRPr lang="en-US" sz="2400" dirty="0"/>
          </a:p>
        </p:txBody>
      </p:sp>
      <p:sp>
        <p:nvSpPr>
          <p:cNvPr id="7" name="Rounded Rectangle 6"/>
          <p:cNvSpPr/>
          <p:nvPr/>
        </p:nvSpPr>
        <p:spPr>
          <a:xfrm>
            <a:off x="4208311" y="440021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a:t>
            </a:r>
            <a:r>
              <a:rPr lang="en-US" sz="1600" dirty="0"/>
              <a:t>12</a:t>
            </a:r>
            <a:endParaRPr lang="en-US" sz="2400" dirty="0"/>
          </a:p>
        </p:txBody>
      </p:sp>
      <p:sp>
        <p:nvSpPr>
          <p:cNvPr id="9" name="Rounded Rectangle 8"/>
          <p:cNvSpPr/>
          <p:nvPr/>
        </p:nvSpPr>
        <p:spPr>
          <a:xfrm>
            <a:off x="7057045" y="2917163"/>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a:t>
            </a:r>
            <a:r>
              <a:rPr lang="is-IS" sz="1600" dirty="0"/>
              <a:t>21</a:t>
            </a:r>
            <a:endParaRPr lang="en-US" sz="2400" dirty="0"/>
          </a:p>
        </p:txBody>
      </p:sp>
      <p:sp>
        <p:nvSpPr>
          <p:cNvPr id="20" name="Oval 19"/>
          <p:cNvSpPr/>
          <p:nvPr/>
        </p:nvSpPr>
        <p:spPr>
          <a:xfrm>
            <a:off x="6011922" y="5528195"/>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TextBox 35"/>
          <p:cNvSpPr txBox="1"/>
          <p:nvPr/>
        </p:nvSpPr>
        <p:spPr>
          <a:xfrm>
            <a:off x="5172673" y="2201669"/>
            <a:ext cx="568617" cy="461665"/>
          </a:xfrm>
          <a:prstGeom prst="rect">
            <a:avLst/>
          </a:prstGeom>
          <a:noFill/>
        </p:spPr>
        <p:txBody>
          <a:bodyPr wrap="none" rtlCol="0">
            <a:spAutoFit/>
          </a:bodyPr>
          <a:lstStyle/>
          <a:p>
            <a:r>
              <a:rPr lang="en-US" sz="2400" dirty="0"/>
              <a:t>p</a:t>
            </a:r>
            <a:r>
              <a:rPr lang="en-US" sz="1600" dirty="0"/>
              <a:t>11</a:t>
            </a:r>
            <a:endParaRPr lang="en-US" sz="2400" dirty="0"/>
          </a:p>
        </p:txBody>
      </p:sp>
      <p:sp>
        <p:nvSpPr>
          <p:cNvPr id="37" name="TextBox 36"/>
          <p:cNvSpPr txBox="1"/>
          <p:nvPr/>
        </p:nvSpPr>
        <p:spPr>
          <a:xfrm>
            <a:off x="7019587" y="2229977"/>
            <a:ext cx="583814" cy="461665"/>
          </a:xfrm>
          <a:prstGeom prst="rect">
            <a:avLst/>
          </a:prstGeom>
          <a:noFill/>
        </p:spPr>
        <p:txBody>
          <a:bodyPr wrap="none" rtlCol="0">
            <a:spAutoFit/>
          </a:bodyPr>
          <a:lstStyle/>
          <a:p>
            <a:r>
              <a:rPr lang="en-US" sz="2400"/>
              <a:t>p</a:t>
            </a:r>
            <a:r>
              <a:rPr lang="en-US" sz="1600"/>
              <a:t>21</a:t>
            </a:r>
            <a:endParaRPr lang="en-US" sz="2400" dirty="0"/>
          </a:p>
        </p:txBody>
      </p:sp>
      <p:sp>
        <p:nvSpPr>
          <p:cNvPr id="38" name="TextBox 37"/>
          <p:cNvSpPr txBox="1"/>
          <p:nvPr/>
        </p:nvSpPr>
        <p:spPr>
          <a:xfrm>
            <a:off x="4441657" y="3778216"/>
            <a:ext cx="583814" cy="461665"/>
          </a:xfrm>
          <a:prstGeom prst="rect">
            <a:avLst/>
          </a:prstGeom>
          <a:noFill/>
        </p:spPr>
        <p:txBody>
          <a:bodyPr wrap="none" rtlCol="0">
            <a:spAutoFit/>
          </a:bodyPr>
          <a:lstStyle/>
          <a:p>
            <a:r>
              <a:rPr lang="en-US" sz="2400"/>
              <a:t>p</a:t>
            </a:r>
            <a:r>
              <a:rPr lang="en-US" sz="1600"/>
              <a:t>12</a:t>
            </a:r>
            <a:endParaRPr lang="en-US" sz="2400" dirty="0"/>
          </a:p>
        </p:txBody>
      </p:sp>
      <p:sp>
        <p:nvSpPr>
          <p:cNvPr id="39" name="TextBox 38"/>
          <p:cNvSpPr txBox="1"/>
          <p:nvPr/>
        </p:nvSpPr>
        <p:spPr>
          <a:xfrm>
            <a:off x="7278559" y="3742309"/>
            <a:ext cx="583814" cy="461665"/>
          </a:xfrm>
          <a:prstGeom prst="rect">
            <a:avLst/>
          </a:prstGeom>
          <a:noFill/>
        </p:spPr>
        <p:txBody>
          <a:bodyPr wrap="none" rtlCol="0">
            <a:spAutoFit/>
          </a:bodyPr>
          <a:lstStyle/>
          <a:p>
            <a:r>
              <a:rPr lang="en-US" sz="2400"/>
              <a:t>p</a:t>
            </a:r>
            <a:r>
              <a:rPr lang="en-US" sz="1600"/>
              <a:t>22</a:t>
            </a:r>
            <a:endParaRPr lang="en-US" sz="2400" dirty="0"/>
          </a:p>
        </p:txBody>
      </p:sp>
      <p:sp>
        <p:nvSpPr>
          <p:cNvPr id="28" name="Rounded Rectangle 27"/>
          <p:cNvSpPr/>
          <p:nvPr/>
        </p:nvSpPr>
        <p:spPr>
          <a:xfrm>
            <a:off x="7056116" y="440021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2400" dirty="0"/>
              <a:t>Model</a:t>
            </a:r>
            <a:r>
              <a:rPr lang="is-IS" sz="1600" dirty="0"/>
              <a:t>22</a:t>
            </a:r>
            <a:endParaRPr lang="en-US" sz="2400" dirty="0"/>
          </a:p>
        </p:txBody>
      </p:sp>
      <p:cxnSp>
        <p:nvCxnSpPr>
          <p:cNvPr id="14" name="Straight Arrow Connector 13"/>
          <p:cNvCxnSpPr>
            <a:stCxn id="5" idx="3"/>
            <a:endCxn id="6" idx="0"/>
          </p:cNvCxnSpPr>
          <p:nvPr/>
        </p:nvCxnSpPr>
        <p:spPr>
          <a:xfrm flipH="1">
            <a:off x="4936445" y="2378364"/>
            <a:ext cx="1167231" cy="541411"/>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5"/>
            <a:endCxn id="9" idx="0"/>
          </p:cNvCxnSpPr>
          <p:nvPr/>
        </p:nvCxnSpPr>
        <p:spPr>
          <a:xfrm>
            <a:off x="6546702" y="2378365"/>
            <a:ext cx="1238477" cy="538799"/>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2"/>
            <a:endCxn id="7" idx="0"/>
          </p:cNvCxnSpPr>
          <p:nvPr/>
        </p:nvCxnSpPr>
        <p:spPr>
          <a:xfrm>
            <a:off x="4936444" y="3715642"/>
            <a:ext cx="0" cy="684575"/>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2"/>
            <a:endCxn id="28" idx="0"/>
          </p:cNvCxnSpPr>
          <p:nvPr/>
        </p:nvCxnSpPr>
        <p:spPr>
          <a:xfrm flipH="1">
            <a:off x="7784250" y="3713029"/>
            <a:ext cx="929" cy="687187"/>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a:endCxn id="20" idx="1"/>
          </p:cNvCxnSpPr>
          <p:nvPr/>
        </p:nvCxnSpPr>
        <p:spPr>
          <a:xfrm>
            <a:off x="4936445" y="5196084"/>
            <a:ext cx="1167231" cy="423865"/>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6" idx="3"/>
            <a:endCxn id="20" idx="0"/>
          </p:cNvCxnSpPr>
          <p:nvPr/>
        </p:nvCxnSpPr>
        <p:spPr>
          <a:xfrm>
            <a:off x="5664577" y="3317709"/>
            <a:ext cx="660611" cy="2210487"/>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9" idx="1"/>
            <a:endCxn id="20" idx="0"/>
          </p:cNvCxnSpPr>
          <p:nvPr/>
        </p:nvCxnSpPr>
        <p:spPr>
          <a:xfrm flipH="1">
            <a:off x="6325189" y="3315096"/>
            <a:ext cx="731857" cy="221309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2"/>
            <a:endCxn id="20" idx="7"/>
          </p:cNvCxnSpPr>
          <p:nvPr/>
        </p:nvCxnSpPr>
        <p:spPr>
          <a:xfrm flipH="1">
            <a:off x="6546702" y="5196084"/>
            <a:ext cx="1237548" cy="423865"/>
          </a:xfrm>
          <a:prstGeom prst="straightConnector1">
            <a:avLst/>
          </a:prstGeom>
          <a:ln w="1905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idx="12"/>
          </p:nvPr>
        </p:nvSpPr>
        <p:spPr/>
        <p:txBody>
          <a:bodyPr/>
          <a:lstStyle/>
          <a:p>
            <a:fld id="{00000000-1234-1234-1234-123412341234}" type="slidenum">
              <a:rPr lang="en" smtClean="0"/>
              <a:pPr/>
              <a:t>64</a:t>
            </a:fld>
            <a:endParaRPr lang="en"/>
          </a:p>
        </p:txBody>
      </p:sp>
    </p:spTree>
    <p:extLst>
      <p:ext uri="{BB962C8B-B14F-4D97-AF65-F5344CB8AC3E}">
        <p14:creationId xmlns:p14="http://schemas.microsoft.com/office/powerpoint/2010/main" val="171852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Serving Considerations</a:t>
            </a:r>
            <a:endParaRPr lang="en-US" dirty="0"/>
          </a:p>
        </p:txBody>
      </p:sp>
      <p:grpSp>
        <p:nvGrpSpPr>
          <p:cNvPr id="5" name="Group 4"/>
          <p:cNvGrpSpPr/>
          <p:nvPr/>
        </p:nvGrpSpPr>
        <p:grpSpPr>
          <a:xfrm>
            <a:off x="3603508" y="1841502"/>
            <a:ext cx="6268621" cy="2507720"/>
            <a:chOff x="2702631" y="1381125"/>
            <a:chExt cx="4701466" cy="1880790"/>
          </a:xfrm>
        </p:grpSpPr>
        <p:sp>
          <p:nvSpPr>
            <p:cNvPr id="6" name="Arc 5"/>
            <p:cNvSpPr/>
            <p:nvPr/>
          </p:nvSpPr>
          <p:spPr>
            <a:xfrm rot="16200000">
              <a:off x="4685504" y="543321"/>
              <a:ext cx="1150938" cy="4286249"/>
            </a:xfrm>
            <a:prstGeom prst="arc">
              <a:avLst/>
            </a:prstGeom>
            <a:ln w="31750">
              <a:solidFill>
                <a:srgbClr val="3269F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cxnSp>
          <p:nvCxnSpPr>
            <p:cNvPr id="7" name="Straight Arrow Connector 6"/>
            <p:cNvCxnSpPr/>
            <p:nvPr/>
          </p:nvCxnSpPr>
          <p:spPr>
            <a:xfrm flipH="1" flipV="1">
              <a:off x="3117846" y="1381125"/>
              <a:ext cx="1" cy="130532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117844" y="2686444"/>
              <a:ext cx="2755907"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2254071" y="1835480"/>
              <a:ext cx="1243370" cy="346249"/>
            </a:xfrm>
            <a:prstGeom prst="rect">
              <a:avLst/>
            </a:prstGeom>
            <a:noFill/>
          </p:spPr>
          <p:txBody>
            <a:bodyPr wrap="none" rtlCol="0">
              <a:spAutoFit/>
            </a:bodyPr>
            <a:lstStyle/>
            <a:p>
              <a:r>
                <a:rPr lang="en-US" sz="2400" dirty="0"/>
                <a:t>throughput</a:t>
              </a:r>
            </a:p>
          </p:txBody>
        </p:sp>
      </p:grpSp>
      <p:grpSp>
        <p:nvGrpSpPr>
          <p:cNvPr id="10" name="Group 9"/>
          <p:cNvGrpSpPr/>
          <p:nvPr/>
        </p:nvGrpSpPr>
        <p:grpSpPr>
          <a:xfrm>
            <a:off x="3624356" y="3809438"/>
            <a:ext cx="4207312" cy="2351515"/>
            <a:chOff x="2718267" y="2857078"/>
            <a:chExt cx="3155484" cy="1763636"/>
          </a:xfrm>
        </p:grpSpPr>
        <p:cxnSp>
          <p:nvCxnSpPr>
            <p:cNvPr id="11" name="Straight Arrow Connector 10"/>
            <p:cNvCxnSpPr/>
            <p:nvPr/>
          </p:nvCxnSpPr>
          <p:spPr>
            <a:xfrm flipH="1" flipV="1">
              <a:off x="3117846" y="2907107"/>
              <a:ext cx="1" cy="130532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117844" y="4212426"/>
              <a:ext cx="2755907"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117844" y="3416296"/>
              <a:ext cx="2470156" cy="796130"/>
            </a:xfrm>
            <a:prstGeom prst="line">
              <a:avLst/>
            </a:prstGeom>
            <a:ln w="25400">
              <a:solidFill>
                <a:srgbClr val="3269F6"/>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72676" y="4182133"/>
              <a:ext cx="1557157" cy="438581"/>
            </a:xfrm>
            <a:prstGeom prst="rect">
              <a:avLst/>
            </a:prstGeom>
            <a:noFill/>
          </p:spPr>
          <p:txBody>
            <a:bodyPr wrap="none" rtlCol="0">
              <a:spAutoFit/>
            </a:bodyPr>
            <a:lstStyle/>
            <a:p>
              <a:r>
                <a:rPr lang="en-US" sz="3200" dirty="0"/>
                <a:t>Batch size</a:t>
              </a:r>
            </a:p>
          </p:txBody>
        </p:sp>
        <p:sp>
          <p:nvSpPr>
            <p:cNvPr id="15" name="TextBox 14"/>
            <p:cNvSpPr txBox="1"/>
            <p:nvPr/>
          </p:nvSpPr>
          <p:spPr>
            <a:xfrm rot="16200000">
              <a:off x="2154892" y="3420453"/>
              <a:ext cx="1472999" cy="346249"/>
            </a:xfrm>
            <a:prstGeom prst="rect">
              <a:avLst/>
            </a:prstGeom>
            <a:noFill/>
          </p:spPr>
          <p:txBody>
            <a:bodyPr wrap="none" rtlCol="0">
              <a:spAutoFit/>
            </a:bodyPr>
            <a:lstStyle/>
            <a:p>
              <a:r>
                <a:rPr lang="en-US" sz="2400" dirty="0"/>
                <a:t>Latency (</a:t>
              </a:r>
              <a:r>
                <a:rPr lang="en-US" sz="2400" dirty="0" err="1"/>
                <a:t>ms</a:t>
              </a:r>
              <a:r>
                <a:rPr lang="en-US" sz="2400" dirty="0"/>
                <a:t>)</a:t>
              </a:r>
            </a:p>
          </p:txBody>
        </p:sp>
      </p:grpSp>
      <p:cxnSp>
        <p:nvCxnSpPr>
          <p:cNvPr id="16" name="Straight Connector 15"/>
          <p:cNvCxnSpPr/>
          <p:nvPr/>
        </p:nvCxnSpPr>
        <p:spPr>
          <a:xfrm>
            <a:off x="3588119" y="4995333"/>
            <a:ext cx="4521200" cy="0"/>
          </a:xfrm>
          <a:prstGeom prst="line">
            <a:avLst/>
          </a:prstGeom>
          <a:ln w="508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112933" y="1568975"/>
            <a:ext cx="0" cy="4288563"/>
          </a:xfrm>
          <a:prstGeom prst="line">
            <a:avLst/>
          </a:prstGeom>
          <a:ln w="50800">
            <a:solidFill>
              <a:schemeClr val="accent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371405" y="4545214"/>
            <a:ext cx="1963999" cy="461665"/>
          </a:xfrm>
          <a:prstGeom prst="rect">
            <a:avLst/>
          </a:prstGeom>
          <a:noFill/>
        </p:spPr>
        <p:txBody>
          <a:bodyPr wrap="none" rtlCol="0">
            <a:spAutoFit/>
          </a:bodyPr>
          <a:lstStyle/>
          <a:p>
            <a:r>
              <a:rPr lang="en-US" sz="2400"/>
              <a:t>Latency SLO</a:t>
            </a:r>
          </a:p>
        </p:txBody>
      </p:sp>
      <p:sp>
        <p:nvSpPr>
          <p:cNvPr id="3" name="Slide Number Placeholder 2"/>
          <p:cNvSpPr>
            <a:spLocks noGrp="1"/>
          </p:cNvSpPr>
          <p:nvPr>
            <p:ph type="sldNum" idx="12"/>
          </p:nvPr>
        </p:nvSpPr>
        <p:spPr/>
        <p:txBody>
          <a:bodyPr/>
          <a:lstStyle/>
          <a:p>
            <a:fld id="{00000000-1234-1234-1234-123412341234}" type="slidenum">
              <a:rPr lang="en" smtClean="0"/>
              <a:pPr/>
              <a:t>65</a:t>
            </a:fld>
            <a:endParaRPr lang="en"/>
          </a:p>
        </p:txBody>
      </p:sp>
    </p:spTree>
    <p:extLst>
      <p:ext uri="{BB962C8B-B14F-4D97-AF65-F5344CB8AC3E}">
        <p14:creationId xmlns:p14="http://schemas.microsoft.com/office/powerpoint/2010/main" val="61941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p>
        </p:txBody>
      </p:sp>
      <p:sp>
        <p:nvSpPr>
          <p:cNvPr id="33" name="Rounded Rectangle 32"/>
          <p:cNvSpPr/>
          <p:nvPr/>
        </p:nvSpPr>
        <p:spPr>
          <a:xfrm>
            <a:off x="415600" y="378399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66</a:t>
            </a:fld>
            <a:endParaRPr lang="en"/>
          </a:p>
        </p:txBody>
      </p:sp>
    </p:spTree>
    <p:extLst>
      <p:ext uri="{BB962C8B-B14F-4D97-AF65-F5344CB8AC3E}">
        <p14:creationId xmlns:p14="http://schemas.microsoft.com/office/powerpoint/2010/main" val="103316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p>
        </p:txBody>
      </p:sp>
      <p:sp>
        <p:nvSpPr>
          <p:cNvPr id="33" name="Rounded Rectangle 32"/>
          <p:cNvSpPr/>
          <p:nvPr/>
        </p:nvSpPr>
        <p:spPr>
          <a:xfrm>
            <a:off x="415600" y="428183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67</a:t>
            </a:fld>
            <a:endParaRPr lang="en"/>
          </a:p>
        </p:txBody>
      </p:sp>
    </p:spTree>
    <p:extLst>
      <p:ext uri="{BB962C8B-B14F-4D97-AF65-F5344CB8AC3E}">
        <p14:creationId xmlns:p14="http://schemas.microsoft.com/office/powerpoint/2010/main" val="1798675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p>
        </p:txBody>
      </p:sp>
      <p:sp>
        <p:nvSpPr>
          <p:cNvPr id="33" name="Rounded Rectangle 32"/>
          <p:cNvSpPr/>
          <p:nvPr/>
        </p:nvSpPr>
        <p:spPr>
          <a:xfrm>
            <a:off x="415600" y="4785359"/>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68</a:t>
            </a:fld>
            <a:endParaRPr lang="en"/>
          </a:p>
        </p:txBody>
      </p:sp>
      <p:sp>
        <p:nvSpPr>
          <p:cNvPr id="20" name="TextBox 19"/>
          <p:cNvSpPr txBox="1"/>
          <p:nvPr/>
        </p:nvSpPr>
        <p:spPr>
          <a:xfrm>
            <a:off x="415600" y="5335258"/>
            <a:ext cx="5324800"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67" dirty="0">
                <a:latin typeface="Helvetica Neue" charset="0"/>
                <a:ea typeface="Helvetica Neue" charset="0"/>
                <a:cs typeface="Helvetica Neue" charset="0"/>
                <a:sym typeface="Wingdings"/>
              </a:rPr>
              <a:t>1 </a:t>
            </a:r>
            <a:r>
              <a:rPr lang="en-US" sz="2400">
                <a:latin typeface="Helvetica Neue" charset="0"/>
                <a:ea typeface="Helvetica Neue" charset="0"/>
                <a:cs typeface="Helvetica Neue" charset="0"/>
                <a:sym typeface="Wingdings"/>
              </a:rPr>
              <a:t>= </a:t>
            </a:r>
            <a:r>
              <a:rPr lang="en-US" sz="2400" smtClean="0">
                <a:latin typeface="Helvetica Neue" charset="0"/>
                <a:ea typeface="Helvetica Neue" charset="0"/>
                <a:cs typeface="Helvetica Neue" charset="0"/>
                <a:sym typeface="Wingdings"/>
              </a:rPr>
              <a:t>100</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797817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p>
        </p:txBody>
      </p:sp>
      <p:sp>
        <p:nvSpPr>
          <p:cNvPr id="33" name="Rounded Rectangle 32"/>
          <p:cNvSpPr/>
          <p:nvPr/>
        </p:nvSpPr>
        <p:spPr>
          <a:xfrm>
            <a:off x="415600" y="4785359"/>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69</a:t>
            </a:fld>
            <a:endParaRPr lang="en"/>
          </a:p>
        </p:txBody>
      </p:sp>
      <p:sp>
        <p:nvSpPr>
          <p:cNvPr id="20" name="TextBox 19"/>
          <p:cNvSpPr txBox="1"/>
          <p:nvPr/>
        </p:nvSpPr>
        <p:spPr>
          <a:xfrm>
            <a:off x="415600" y="5335258"/>
            <a:ext cx="5324800"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67" dirty="0">
                <a:latin typeface="Helvetica Neue" charset="0"/>
                <a:ea typeface="Helvetica Neue" charset="0"/>
                <a:cs typeface="Helvetica Neue" charset="0"/>
                <a:sym typeface="Wingdings"/>
              </a:rPr>
              <a:t>1 </a:t>
            </a:r>
            <a:r>
              <a:rPr lang="en-US" sz="2400">
                <a:latin typeface="Helvetica Neue" charset="0"/>
                <a:ea typeface="Helvetica Neue" charset="0"/>
                <a:cs typeface="Helvetica Neue" charset="0"/>
                <a:sym typeface="Wingdings"/>
              </a:rPr>
              <a:t>= </a:t>
            </a:r>
            <a:r>
              <a:rPr lang="en-US" sz="2400" smtClean="0">
                <a:latin typeface="Helvetica Neue" charset="0"/>
                <a:ea typeface="Helvetica Neue" charset="0"/>
                <a:cs typeface="Helvetica Neue" charset="0"/>
                <a:sym typeface="Wingdings"/>
              </a:rPr>
              <a:t>100</a:t>
            </a:r>
            <a:endParaRPr lang="en-US" sz="2400" dirty="0">
              <a:latin typeface="Helvetica Neue" charset="0"/>
              <a:ea typeface="Helvetica Neue" charset="0"/>
              <a:cs typeface="Helvetica Neue" charset="0"/>
            </a:endParaRPr>
          </a:p>
        </p:txBody>
      </p:sp>
      <p:sp>
        <p:nvSpPr>
          <p:cNvPr id="22" name="Rounded Rectangle 21"/>
          <p:cNvSpPr/>
          <p:nvPr/>
        </p:nvSpPr>
        <p:spPr>
          <a:xfrm>
            <a:off x="6451599" y="378234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extBox 23"/>
          <p:cNvSpPr txBox="1"/>
          <p:nvPr/>
        </p:nvSpPr>
        <p:spPr>
          <a:xfrm>
            <a:off x="415600" y="5736310"/>
            <a:ext cx="5324800" cy="830997"/>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bs</a:t>
            </a:r>
            <a:r>
              <a:rPr lang="en-US" sz="1400" dirty="0" smtClean="0">
                <a:latin typeface="Helvetica Neue" charset="0"/>
                <a:ea typeface="Helvetica Neue" charset="0"/>
                <a:cs typeface="Helvetica Neue" charset="0"/>
              </a:rPr>
              <a:t>2</a:t>
            </a:r>
            <a:r>
              <a:rPr lang="en-US" sz="2400" dirty="0" smtClean="0">
                <a:latin typeface="Helvetica Neue" charset="0"/>
                <a:ea typeface="Helvetica Neue" charset="0"/>
                <a:cs typeface="Helvetica Neue" charset="0"/>
              </a:rPr>
              <a:t> </a:t>
            </a:r>
            <a:r>
              <a:rPr lang="en-US" sz="2400" dirty="0">
                <a:latin typeface="Helvetica Neue" charset="0"/>
                <a:ea typeface="Helvetica Neue" charset="0"/>
                <a:cs typeface="Helvetica Neue" charset="0"/>
              </a:rPr>
              <a:t>= 1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2 </a:t>
            </a:r>
            <a:r>
              <a:rPr lang="en-US" sz="2400" dirty="0">
                <a:latin typeface="Helvetica Neue" charset="0"/>
                <a:ea typeface="Helvetica Neue" charset="0"/>
                <a:cs typeface="Helvetica Neue" charset="0"/>
                <a:sym typeface="Wingdings"/>
              </a:rPr>
              <a:t>= 10</a:t>
            </a:r>
          </a:p>
          <a:p>
            <a:r>
              <a:rPr lang="en-US" sz="2400" dirty="0">
                <a:latin typeface="Helvetica Neue" charset="0"/>
                <a:ea typeface="Helvetica Neue" charset="0"/>
                <a:cs typeface="Helvetica Neue" charset="0"/>
                <a:sym typeface="Wingdings"/>
              </a:rPr>
              <a:t>Pipeline throughput = </a:t>
            </a:r>
            <a:r>
              <a:rPr lang="en-US" sz="2400" dirty="0" smtClean="0">
                <a:latin typeface="Helvetica Neue" charset="0"/>
                <a:ea typeface="Helvetica Neue" charset="0"/>
                <a:cs typeface="Helvetica Neue" charset="0"/>
                <a:sym typeface="Wingdings"/>
              </a:rPr>
              <a:t>10</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694765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7643" y="1472573"/>
            <a:ext cx="11796714" cy="398905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pPr algn="ctr"/>
            <a:r>
              <a:rPr lang="en-US" sz="8000" b="1" i="1" dirty="0" smtClean="0">
                <a:solidFill>
                  <a:srgbClr val="FF0000"/>
                </a:solidFill>
                <a:latin typeface="Futura-BoldOblique" charset="0"/>
                <a:ea typeface="Futura-BoldOblique" charset="0"/>
                <a:cs typeface="Futura-BoldOblique" charset="0"/>
              </a:rPr>
              <a:t>Prediction-Serving Raises New Challenges</a:t>
            </a:r>
            <a:endParaRPr lang="en-US" sz="8000" b="1" dirty="0">
              <a:solidFill>
                <a:schemeClr val="accent4">
                  <a:lumMod val="75000"/>
                </a:schemeClr>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5553669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593367"/>
            <a:ext cx="11776400" cy="763599"/>
          </a:xfrm>
        </p:spPr>
        <p:txBody>
          <a:bodyPr>
            <a:normAutofit fontScale="90000"/>
          </a:bodyPr>
          <a:lstStyle/>
          <a:p>
            <a:r>
              <a:rPr lang="en-US" b="1" dirty="0">
                <a:solidFill>
                  <a:srgbClr val="003261"/>
                </a:solidFill>
                <a:latin typeface="Helvetica" charset="0"/>
                <a:ea typeface="Helvetica" charset="0"/>
                <a:cs typeface="Helvetica" charset="0"/>
              </a:rPr>
              <a:t>Global Reasoning: Motivating Example</a:t>
            </a:r>
          </a:p>
        </p:txBody>
      </p:sp>
      <p:sp>
        <p:nvSpPr>
          <p:cNvPr id="5" name="Oval 4"/>
          <p:cNvSpPr/>
          <p:nvPr/>
        </p:nvSpPr>
        <p:spPr>
          <a:xfrm>
            <a:off x="3175734"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Rounded Rectangle 5"/>
          <p:cNvSpPr/>
          <p:nvPr/>
        </p:nvSpPr>
        <p:spPr>
          <a:xfrm>
            <a:off x="4284133" y="1582976"/>
            <a:ext cx="1456267" cy="795867"/>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7" name="Rounded Rectangle 6"/>
          <p:cNvSpPr/>
          <p:nvPr/>
        </p:nvSpPr>
        <p:spPr>
          <a:xfrm>
            <a:off x="6408532" y="1582976"/>
            <a:ext cx="1456267" cy="7958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8" name="Oval 7"/>
          <p:cNvSpPr/>
          <p:nvPr/>
        </p:nvSpPr>
        <p:spPr>
          <a:xfrm>
            <a:off x="8338198" y="1667643"/>
            <a:ext cx="626533" cy="626533"/>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Straight Arrow Connector 11"/>
          <p:cNvCxnSpPr>
            <a:stCxn id="5" idx="6"/>
            <a:endCxn id="6" idx="1"/>
          </p:cNvCxnSpPr>
          <p:nvPr/>
        </p:nvCxnSpPr>
        <p:spPr>
          <a:xfrm>
            <a:off x="3802267" y="1980909"/>
            <a:ext cx="481867"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1"/>
          </p:cNvCxnSpPr>
          <p:nvPr/>
        </p:nvCxnSpPr>
        <p:spPr>
          <a:xfrm>
            <a:off x="5740401" y="1980909"/>
            <a:ext cx="668132"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2"/>
          </p:cNvCxnSpPr>
          <p:nvPr/>
        </p:nvCxnSpPr>
        <p:spPr>
          <a:xfrm>
            <a:off x="7864799" y="1980909"/>
            <a:ext cx="4733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Table 17"/>
          <p:cNvGraphicFramePr>
            <a:graphicFrameLocks noGrp="1"/>
          </p:cNvGraphicFramePr>
          <p:nvPr>
            <p:extLst/>
          </p:nvPr>
        </p:nvGraphicFramePr>
        <p:xfrm>
          <a:off x="415600" y="2946400"/>
          <a:ext cx="5503062" cy="2336799"/>
        </p:xfrm>
        <a:graphic>
          <a:graphicData uri="http://schemas.openxmlformats.org/drawingml/2006/table">
            <a:tbl>
              <a:tblPr firstRow="1" bandRow="1">
                <a:tableStyleId>{5C22544A-7EE6-4342-B048-85BDC9FD1C3A}</a:tableStyleId>
              </a:tblPr>
              <a:tblGrid>
                <a:gridCol w="1834354"/>
                <a:gridCol w="1834354"/>
                <a:gridCol w="1834354"/>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solidFill>
                      <a:srgbClr val="3269F6"/>
                    </a:solidFill>
                  </a:tcPr>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40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80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180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graphicFrame>
        <p:nvGraphicFramePr>
          <p:cNvPr id="19" name="Table 18"/>
          <p:cNvGraphicFramePr>
            <a:graphicFrameLocks noGrp="1"/>
          </p:cNvGraphicFramePr>
          <p:nvPr>
            <p:extLst/>
          </p:nvPr>
        </p:nvGraphicFramePr>
        <p:xfrm>
          <a:off x="6451599" y="2946400"/>
          <a:ext cx="5582925" cy="2336799"/>
        </p:xfrm>
        <a:graphic>
          <a:graphicData uri="http://schemas.openxmlformats.org/drawingml/2006/table">
            <a:tbl>
              <a:tblPr firstRow="1" bandRow="1">
                <a:tableStyleId>{5C22544A-7EE6-4342-B048-85BDC9FD1C3A}</a:tableStyleId>
              </a:tblPr>
              <a:tblGrid>
                <a:gridCol w="1860975"/>
                <a:gridCol w="1860975"/>
                <a:gridCol w="1860975"/>
              </a:tblGrid>
              <a:tr h="853440">
                <a:tc>
                  <a:txBody>
                    <a:bodyPr/>
                    <a:lstStyle/>
                    <a:p>
                      <a:r>
                        <a:rPr lang="en-US" sz="2400" b="0" i="0" dirty="0" smtClean="0">
                          <a:latin typeface="Helvetica Neue Light" charset="0"/>
                          <a:ea typeface="Helvetica Neue Light" charset="0"/>
                          <a:cs typeface="Helvetica Neue Light" charset="0"/>
                        </a:rPr>
                        <a:t>Batch size</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throughput</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Latency(</a:t>
                      </a:r>
                      <a:r>
                        <a:rPr lang="en-US" sz="2400" b="0" i="0" dirty="0" err="1" smtClean="0">
                          <a:latin typeface="Helvetica Neue Light" charset="0"/>
                          <a:ea typeface="Helvetica Neue Light" charset="0"/>
                          <a:cs typeface="Helvetica Neue Light" charset="0"/>
                        </a:rPr>
                        <a:t>ms</a:t>
                      </a:r>
                      <a:r>
                        <a:rPr lang="en-US" sz="2400" b="0" i="0" dirty="0" smtClean="0">
                          <a:latin typeface="Helvetica Neue Light" charset="0"/>
                          <a:ea typeface="Helvetica Neue Light" charset="0"/>
                          <a:cs typeface="Helvetica Neue Light" charset="0"/>
                        </a:rPr>
                        <a:t>)</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100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5</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150</a:t>
                      </a:r>
                      <a:endParaRPr lang="en-US" sz="2400" b="0" i="0" dirty="0">
                        <a:latin typeface="Helvetica Neue Light" charset="0"/>
                        <a:ea typeface="Helvetica Neue Light" charset="0"/>
                        <a:cs typeface="Helvetica Neue Light" charset="0"/>
                      </a:endParaRPr>
                    </a:p>
                  </a:txBody>
                  <a:tcPr marL="121920" marR="121920" marT="60960" marB="60960"/>
                </a:tc>
              </a:tr>
              <a:tr h="494453">
                <a:tc>
                  <a:txBody>
                    <a:bodyPr/>
                    <a:lstStyle/>
                    <a:p>
                      <a:r>
                        <a:rPr lang="en-US" sz="2400" b="0" i="0" dirty="0" smtClean="0">
                          <a:latin typeface="Helvetica Neue Light" charset="0"/>
                          <a:ea typeface="Helvetica Neue Light" charset="0"/>
                          <a:cs typeface="Helvetica Neue Light" charset="0"/>
                        </a:rPr>
                        <a:t>10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30</a:t>
                      </a:r>
                      <a:endParaRPr lang="en-US" sz="2400" b="0" i="0" dirty="0">
                        <a:latin typeface="Helvetica Neue Light" charset="0"/>
                        <a:ea typeface="Helvetica Neue Light" charset="0"/>
                        <a:cs typeface="Helvetica Neue Light" charset="0"/>
                      </a:endParaRPr>
                    </a:p>
                  </a:txBody>
                  <a:tcPr marL="121920" marR="121920" marT="60960" marB="60960"/>
                </a:tc>
                <a:tc>
                  <a:txBody>
                    <a:bodyPr/>
                    <a:lstStyle/>
                    <a:p>
                      <a:r>
                        <a:rPr lang="en-US" sz="2400" b="0" i="0" dirty="0" smtClean="0">
                          <a:latin typeface="Helvetica Neue Light" charset="0"/>
                          <a:ea typeface="Helvetica Neue Light" charset="0"/>
                          <a:cs typeface="Helvetica Neue Light" charset="0"/>
                        </a:rPr>
                        <a:t>200</a:t>
                      </a:r>
                      <a:endParaRPr lang="en-US" sz="2400" b="0" i="0" dirty="0">
                        <a:latin typeface="Helvetica Neue Light" charset="0"/>
                        <a:ea typeface="Helvetica Neue Light" charset="0"/>
                        <a:cs typeface="Helvetica Neue Light" charset="0"/>
                      </a:endParaRPr>
                    </a:p>
                  </a:txBody>
                  <a:tcPr marL="121920" marR="121920" marT="60960" marB="60960"/>
                </a:tc>
              </a:tr>
            </a:tbl>
          </a:graphicData>
        </a:graphic>
      </p:graphicFrame>
      <p:cxnSp>
        <p:nvCxnSpPr>
          <p:cNvPr id="21" name="Straight Connector 20"/>
          <p:cNvCxnSpPr>
            <a:stCxn id="5" idx="4"/>
          </p:cNvCxnSpPr>
          <p:nvPr/>
        </p:nvCxnSpPr>
        <p:spPr>
          <a:xfrm>
            <a:off x="3489000" y="2294176"/>
            <a:ext cx="0" cy="398224"/>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4"/>
          </p:cNvCxnSpPr>
          <p:nvPr/>
        </p:nvCxnSpPr>
        <p:spPr>
          <a:xfrm>
            <a:off x="8651464" y="2294176"/>
            <a:ext cx="0" cy="330491"/>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489000" y="2493288"/>
            <a:ext cx="5162464" cy="0"/>
          </a:xfrm>
          <a:prstGeom prst="straightConnector1">
            <a:avLst/>
          </a:prstGeom>
          <a:ln w="25400">
            <a:solidFill>
              <a:schemeClr val="accent1"/>
            </a:solidFill>
            <a:prstDash val="dashDot"/>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605868" y="2493289"/>
            <a:ext cx="3238387" cy="461665"/>
          </a:xfrm>
          <a:prstGeom prst="rect">
            <a:avLst/>
          </a:prstGeom>
          <a:noFill/>
        </p:spPr>
        <p:txBody>
          <a:bodyPr wrap="none" rtlCol="0">
            <a:spAutoFit/>
          </a:bodyPr>
          <a:lstStyle/>
          <a:p>
            <a:r>
              <a:rPr lang="en-US" sz="2400" dirty="0"/>
              <a:t>Latency SLO = 300ms</a:t>
            </a:r>
          </a:p>
        </p:txBody>
      </p:sp>
      <p:sp>
        <p:nvSpPr>
          <p:cNvPr id="33" name="Rounded Rectangle 32"/>
          <p:cNvSpPr/>
          <p:nvPr/>
        </p:nvSpPr>
        <p:spPr>
          <a:xfrm>
            <a:off x="415600" y="4785359"/>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Slide Number Placeholder 8"/>
          <p:cNvSpPr>
            <a:spLocks noGrp="1"/>
          </p:cNvSpPr>
          <p:nvPr>
            <p:ph type="sldNum" idx="12"/>
          </p:nvPr>
        </p:nvSpPr>
        <p:spPr/>
        <p:txBody>
          <a:bodyPr/>
          <a:lstStyle/>
          <a:p>
            <a:fld id="{00000000-1234-1234-1234-123412341234}" type="slidenum">
              <a:rPr lang="en" smtClean="0"/>
              <a:pPr/>
              <a:t>70</a:t>
            </a:fld>
            <a:endParaRPr lang="en"/>
          </a:p>
        </p:txBody>
      </p:sp>
      <p:sp>
        <p:nvSpPr>
          <p:cNvPr id="20" name="TextBox 19"/>
          <p:cNvSpPr txBox="1"/>
          <p:nvPr/>
        </p:nvSpPr>
        <p:spPr>
          <a:xfrm>
            <a:off x="415600" y="5335258"/>
            <a:ext cx="5324800"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67" dirty="0">
                <a:latin typeface="Helvetica Neue" charset="0"/>
                <a:ea typeface="Helvetica Neue" charset="0"/>
                <a:cs typeface="Helvetica Neue" charset="0"/>
                <a:sym typeface="Wingdings"/>
              </a:rPr>
              <a:t>1 </a:t>
            </a:r>
            <a:r>
              <a:rPr lang="en-US" sz="2400">
                <a:latin typeface="Helvetica Neue" charset="0"/>
                <a:ea typeface="Helvetica Neue" charset="0"/>
                <a:cs typeface="Helvetica Neue" charset="0"/>
                <a:sym typeface="Wingdings"/>
              </a:rPr>
              <a:t>= </a:t>
            </a:r>
            <a:r>
              <a:rPr lang="en-US" sz="2400" smtClean="0">
                <a:latin typeface="Helvetica Neue" charset="0"/>
                <a:ea typeface="Helvetica Neue" charset="0"/>
                <a:cs typeface="Helvetica Neue" charset="0"/>
                <a:sym typeface="Wingdings"/>
              </a:rPr>
              <a:t>100</a:t>
            </a:r>
            <a:endParaRPr lang="en-US" sz="2400" dirty="0">
              <a:latin typeface="Helvetica Neue" charset="0"/>
              <a:ea typeface="Helvetica Neue" charset="0"/>
              <a:cs typeface="Helvetica Neue" charset="0"/>
            </a:endParaRPr>
          </a:p>
        </p:txBody>
      </p:sp>
      <p:sp>
        <p:nvSpPr>
          <p:cNvPr id="22" name="Rounded Rectangle 21"/>
          <p:cNvSpPr/>
          <p:nvPr/>
        </p:nvSpPr>
        <p:spPr>
          <a:xfrm>
            <a:off x="6451599" y="3782344"/>
            <a:ext cx="53248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extBox 23"/>
          <p:cNvSpPr txBox="1"/>
          <p:nvPr/>
        </p:nvSpPr>
        <p:spPr>
          <a:xfrm>
            <a:off x="415600" y="5736310"/>
            <a:ext cx="5324800" cy="830997"/>
          </a:xfrm>
          <a:prstGeom prst="rect">
            <a:avLst/>
          </a:prstGeom>
          <a:noFill/>
        </p:spPr>
        <p:txBody>
          <a:bodyPr wrap="square" rtlCol="0">
            <a:spAutoFit/>
          </a:bodyPr>
          <a:lstStyle/>
          <a:p>
            <a:r>
              <a:rPr lang="en-US" sz="2400" dirty="0" smtClean="0">
                <a:latin typeface="Helvetica Neue" charset="0"/>
                <a:ea typeface="Helvetica Neue" charset="0"/>
                <a:cs typeface="Helvetica Neue" charset="0"/>
              </a:rPr>
              <a:t>bs</a:t>
            </a:r>
            <a:r>
              <a:rPr lang="en-US" sz="1400" dirty="0" smtClean="0">
                <a:latin typeface="Helvetica Neue" charset="0"/>
                <a:ea typeface="Helvetica Neue" charset="0"/>
                <a:cs typeface="Helvetica Neue" charset="0"/>
              </a:rPr>
              <a:t>2</a:t>
            </a:r>
            <a:r>
              <a:rPr lang="en-US" sz="2400" dirty="0" smtClean="0">
                <a:latin typeface="Helvetica Neue" charset="0"/>
                <a:ea typeface="Helvetica Neue" charset="0"/>
                <a:cs typeface="Helvetica Neue" charset="0"/>
              </a:rPr>
              <a:t> </a:t>
            </a:r>
            <a:r>
              <a:rPr lang="en-US" sz="2400" dirty="0">
                <a:latin typeface="Helvetica Neue" charset="0"/>
                <a:ea typeface="Helvetica Neue" charset="0"/>
                <a:cs typeface="Helvetica Neue" charset="0"/>
              </a:rPr>
              <a:t>= 1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2 </a:t>
            </a:r>
            <a:r>
              <a:rPr lang="en-US" sz="2400" dirty="0">
                <a:latin typeface="Helvetica Neue" charset="0"/>
                <a:ea typeface="Helvetica Neue" charset="0"/>
                <a:cs typeface="Helvetica Neue" charset="0"/>
                <a:sym typeface="Wingdings"/>
              </a:rPr>
              <a:t>= 10</a:t>
            </a:r>
          </a:p>
          <a:p>
            <a:r>
              <a:rPr lang="en-US" sz="2400" dirty="0">
                <a:latin typeface="Helvetica Neue" charset="0"/>
                <a:ea typeface="Helvetica Neue" charset="0"/>
                <a:cs typeface="Helvetica Neue" charset="0"/>
                <a:sym typeface="Wingdings"/>
              </a:rPr>
              <a:t>Pipeline throughput = </a:t>
            </a:r>
            <a:r>
              <a:rPr lang="en-US" sz="2400" dirty="0" smtClean="0">
                <a:latin typeface="Helvetica Neue" charset="0"/>
                <a:ea typeface="Helvetica Neue" charset="0"/>
                <a:cs typeface="Helvetica Neue" charset="0"/>
                <a:sym typeface="Wingdings"/>
              </a:rPr>
              <a:t>10</a:t>
            </a:r>
            <a:endParaRPr lang="en-US" sz="2400" dirty="0">
              <a:latin typeface="Helvetica Neue" charset="0"/>
              <a:ea typeface="Helvetica Neue" charset="0"/>
              <a:cs typeface="Helvetica Neue" charset="0"/>
            </a:endParaRPr>
          </a:p>
        </p:txBody>
      </p:sp>
      <p:sp>
        <p:nvSpPr>
          <p:cNvPr id="27" name="Rounded Rectangle 26"/>
          <p:cNvSpPr/>
          <p:nvPr/>
        </p:nvSpPr>
        <p:spPr>
          <a:xfrm>
            <a:off x="6451599" y="4785359"/>
            <a:ext cx="5324800" cy="497840"/>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ounded Rectangle 27"/>
          <p:cNvSpPr/>
          <p:nvPr/>
        </p:nvSpPr>
        <p:spPr>
          <a:xfrm>
            <a:off x="415600" y="3771004"/>
            <a:ext cx="5324800" cy="497840"/>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TextBox 28"/>
          <p:cNvSpPr txBox="1"/>
          <p:nvPr/>
        </p:nvSpPr>
        <p:spPr>
          <a:xfrm>
            <a:off x="6518099" y="5270775"/>
            <a:ext cx="5324800" cy="1200329"/>
          </a:xfrm>
          <a:prstGeom prst="rect">
            <a:avLst/>
          </a:prstGeom>
          <a:noFill/>
        </p:spPr>
        <p:txBody>
          <a:bodyPr wrap="square" rtlCol="0">
            <a:spAutoFit/>
          </a:bodyPr>
          <a:lstStyle/>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2</a:t>
            </a:r>
            <a:r>
              <a:rPr lang="en-US" sz="2400" dirty="0">
                <a:latin typeface="Helvetica Neue" charset="0"/>
                <a:ea typeface="Helvetica Neue" charset="0"/>
                <a:cs typeface="Helvetica Neue" charset="0"/>
              </a:rPr>
              <a:t> = 10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2 </a:t>
            </a:r>
            <a:r>
              <a:rPr lang="en-US" sz="2400" dirty="0">
                <a:latin typeface="Helvetica Neue" charset="0"/>
                <a:ea typeface="Helvetica Neue" charset="0"/>
                <a:cs typeface="Helvetica Neue" charset="0"/>
                <a:sym typeface="Wingdings"/>
              </a:rPr>
              <a:t>= 30</a:t>
            </a:r>
            <a:endParaRPr lang="en-US" sz="2400" dirty="0">
              <a:latin typeface="Helvetica Neue" charset="0"/>
              <a:ea typeface="Helvetica Neue" charset="0"/>
              <a:cs typeface="Helvetica Neue" charset="0"/>
            </a:endParaRPr>
          </a:p>
          <a:p>
            <a:r>
              <a:rPr lang="en-US" sz="2400" dirty="0">
                <a:latin typeface="Helvetica Neue" charset="0"/>
                <a:ea typeface="Helvetica Neue" charset="0"/>
                <a:cs typeface="Helvetica Neue" charset="0"/>
              </a:rPr>
              <a:t>bs</a:t>
            </a:r>
            <a:r>
              <a:rPr lang="en-US" sz="1400" dirty="0">
                <a:latin typeface="Helvetica Neue" charset="0"/>
                <a:ea typeface="Helvetica Neue" charset="0"/>
                <a:cs typeface="Helvetica Neue" charset="0"/>
              </a:rPr>
              <a:t>1</a:t>
            </a:r>
            <a:r>
              <a:rPr lang="en-US" sz="2400" dirty="0">
                <a:latin typeface="Helvetica Neue" charset="0"/>
                <a:ea typeface="Helvetica Neue" charset="0"/>
                <a:cs typeface="Helvetica Neue" charset="0"/>
              </a:rPr>
              <a:t> = 1  </a:t>
            </a:r>
            <a:r>
              <a:rPr lang="en-US" sz="2400" dirty="0">
                <a:latin typeface="Helvetica Neue" charset="0"/>
                <a:ea typeface="Helvetica Neue" charset="0"/>
                <a:cs typeface="Helvetica Neue" charset="0"/>
                <a:sym typeface="Wingdings"/>
              </a:rPr>
              <a:t> throughput</a:t>
            </a:r>
            <a:r>
              <a:rPr lang="en-US" sz="1400" dirty="0">
                <a:latin typeface="Helvetica Neue" charset="0"/>
                <a:ea typeface="Helvetica Neue" charset="0"/>
                <a:cs typeface="Helvetica Neue" charset="0"/>
                <a:sym typeface="Wingdings"/>
              </a:rPr>
              <a:t>1 </a:t>
            </a:r>
            <a:r>
              <a:rPr lang="en-US" sz="2400" dirty="0">
                <a:latin typeface="Helvetica Neue" charset="0"/>
                <a:ea typeface="Helvetica Neue" charset="0"/>
                <a:cs typeface="Helvetica Neue" charset="0"/>
                <a:sym typeface="Wingdings"/>
              </a:rPr>
              <a:t>= 40</a:t>
            </a:r>
            <a:endParaRPr lang="en-US" sz="2400" dirty="0">
              <a:latin typeface="Helvetica Neue" charset="0"/>
              <a:ea typeface="Helvetica Neue" charset="0"/>
              <a:cs typeface="Helvetica Neue" charset="0"/>
            </a:endParaRPr>
          </a:p>
          <a:p>
            <a:r>
              <a:rPr lang="en-US" sz="2400" dirty="0">
                <a:latin typeface="Helvetica Neue" charset="0"/>
                <a:ea typeface="Helvetica Neue" charset="0"/>
                <a:cs typeface="Helvetica Neue" charset="0"/>
                <a:sym typeface="Wingdings"/>
              </a:rPr>
              <a:t>Pipeline throughput = 30</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923471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dissolve">
                                      <p:cBhvr>
                                        <p:cTn id="14" dur="500"/>
                                        <p:tgtEl>
                                          <p:spTgt spid="29">
                                            <p:txEl>
                                              <p:pRg st="1" end="1"/>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xEl>
                                              <p:pRg st="2" end="2"/>
                                            </p:txEl>
                                          </p:spTgt>
                                        </p:tgtEl>
                                        <p:attrNameLst>
                                          <p:attrName>style.visibility</p:attrName>
                                        </p:attrNameLst>
                                      </p:cBhvr>
                                      <p:to>
                                        <p:strVal val="visible"/>
                                      </p:to>
                                    </p:set>
                                    <p:animEffect transition="in" filter="dissolve">
                                      <p:cBhvr>
                                        <p:cTn id="22"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a:t>
            </a:r>
            <a:r>
              <a:rPr lang="en-US" b="1" dirty="0" smtClean="0">
                <a:solidFill>
                  <a:srgbClr val="003261"/>
                </a:solidFill>
                <a:latin typeface="Helvetica" charset="0"/>
                <a:ea typeface="Helvetica" charset="0"/>
                <a:cs typeface="Helvetica" charset="0"/>
              </a:rPr>
              <a:t>Performance/Cost</a:t>
            </a:r>
            <a:endParaRPr lang="en-US" b="1" dirty="0">
              <a:solidFill>
                <a:srgbClr val="003261"/>
              </a:solidFill>
              <a:latin typeface="Helvetica" charset="0"/>
              <a:ea typeface="Helvetica" charset="0"/>
              <a:cs typeface="Helvetica" charset="0"/>
            </a:endParaRPr>
          </a:p>
        </p:txBody>
      </p:sp>
      <p:sp>
        <p:nvSpPr>
          <p:cNvPr id="3" name="TextBox 2"/>
          <p:cNvSpPr txBox="1"/>
          <p:nvPr/>
        </p:nvSpPr>
        <p:spPr>
          <a:xfrm>
            <a:off x="12345577" y="1266118"/>
            <a:ext cx="4273755" cy="543675"/>
          </a:xfrm>
          <a:prstGeom prst="rect">
            <a:avLst/>
          </a:prstGeom>
          <a:noFill/>
        </p:spPr>
        <p:txBody>
          <a:bodyPr wrap="square" rtlCol="0">
            <a:spAutoFit/>
          </a:bodyPr>
          <a:lstStyle/>
          <a:p>
            <a:r>
              <a:rPr lang="en-US" sz="2933" i="1" dirty="0">
                <a:solidFill>
                  <a:srgbClr val="C00000"/>
                </a:solidFill>
                <a:latin typeface="Helvetica Neue Medium" charset="0"/>
                <a:ea typeface="Helvetica Neue Medium" charset="0"/>
                <a:cs typeface="Helvetica Neue Medium" charset="0"/>
              </a:rPr>
              <a:t>Latency Greedy</a:t>
            </a:r>
          </a:p>
        </p:txBody>
      </p:sp>
      <p:graphicFrame>
        <p:nvGraphicFramePr>
          <p:cNvPr id="19" name="Table 18"/>
          <p:cNvGraphicFramePr>
            <a:graphicFrameLocks noGrp="1"/>
          </p:cNvGraphicFramePr>
          <p:nvPr>
            <p:extLst/>
          </p:nvPr>
        </p:nvGraphicFramePr>
        <p:xfrm>
          <a:off x="198673" y="2854431"/>
          <a:ext cx="2622020" cy="2262263"/>
        </p:xfrm>
        <a:graphic>
          <a:graphicData uri="http://schemas.openxmlformats.org/drawingml/2006/table">
            <a:tbl>
              <a:tblPr>
                <a:tableStyleId>{5C22544A-7EE6-4342-B048-85BDC9FD1C3A}</a:tableStyleId>
              </a:tblPr>
              <a:tblGrid>
                <a:gridCol w="822443"/>
                <a:gridCol w="857572"/>
                <a:gridCol w="942005"/>
              </a:tblGrid>
              <a:tr h="778904">
                <a:tc>
                  <a:txBody>
                    <a:bodyPr/>
                    <a:lstStyle/>
                    <a:p>
                      <a:r>
                        <a:rPr lang="en-US" sz="1900" b="1" i="0" dirty="0" smtClean="0">
                          <a:latin typeface="Helvetica Neue" charset="0"/>
                          <a:ea typeface="Helvetica Neue" charset="0"/>
                          <a:cs typeface="Helvetica Neue" charset="0"/>
                        </a:rPr>
                        <a:t>GPU</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Cost ($/</a:t>
                      </a:r>
                      <a:r>
                        <a:rPr lang="en-US" sz="1900" b="1" i="0" dirty="0" err="1" smtClean="0">
                          <a:latin typeface="Helvetica Neue" charset="0"/>
                          <a:ea typeface="Helvetica Neue" charset="0"/>
                          <a:cs typeface="Helvetica Neue" charset="0"/>
                        </a:rPr>
                        <a:t>hr</a:t>
                      </a:r>
                      <a:r>
                        <a:rPr lang="en-US" sz="1900" b="1" i="0" dirty="0" smtClean="0">
                          <a:latin typeface="Helvetica Neue" charset="0"/>
                          <a:ea typeface="Helvetica Neue" charset="0"/>
                          <a:cs typeface="Helvetica Neue" charset="0"/>
                        </a:rPr>
                        <a:t>)</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Cloud</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FF0000"/>
                          </a:solidFill>
                          <a:latin typeface="Helvetica Neue Light" charset="0"/>
                          <a:ea typeface="Helvetica Neue Light" charset="0"/>
                          <a:cs typeface="Helvetica Neue Light" charset="0"/>
                        </a:rPr>
                        <a:t>K80</a:t>
                      </a:r>
                      <a:endParaRPr lang="en-US" sz="1900" b="1" i="0" dirty="0">
                        <a:solidFill>
                          <a:srgbClr val="FF000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0.90</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7030A0"/>
                          </a:solidFill>
                          <a:latin typeface="Helvetica Neue Light" charset="0"/>
                          <a:ea typeface="Helvetica Neue Light" charset="0"/>
                          <a:cs typeface="Helvetica Neue Light" charset="0"/>
                        </a:rPr>
                        <a:t>P100</a:t>
                      </a:r>
                      <a:endParaRPr lang="en-US" sz="1900" b="1" i="0" dirty="0">
                        <a:solidFill>
                          <a:srgbClr val="7030A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1.46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GCP</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chemeClr val="accent3">
                              <a:lumMod val="75000"/>
                            </a:schemeClr>
                          </a:solidFill>
                          <a:latin typeface="Helvetica Neue Light" charset="0"/>
                          <a:ea typeface="Helvetica Neue Light" charset="0"/>
                          <a:cs typeface="Helvetica Neue Light" charset="0"/>
                        </a:rPr>
                        <a:t>V100</a:t>
                      </a:r>
                      <a:endParaRPr lang="en-US" sz="1900" b="1" i="0" dirty="0">
                        <a:solidFill>
                          <a:schemeClr val="accent3">
                            <a:lumMod val="75000"/>
                          </a:schemeClr>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3.06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ounded Rectangle 11"/>
          <p:cNvSpPr/>
          <p:nvPr/>
        </p:nvSpPr>
        <p:spPr>
          <a:xfrm>
            <a:off x="158292" y="3618109"/>
            <a:ext cx="26624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975555"/>
            <a:ext cx="7323667" cy="4882444"/>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71</a:t>
            </a:fld>
            <a:endParaRPr lang="en"/>
          </a:p>
        </p:txBody>
      </p:sp>
    </p:spTree>
    <p:extLst>
      <p:ext uri="{BB962C8B-B14F-4D97-AF65-F5344CB8AC3E}">
        <p14:creationId xmlns:p14="http://schemas.microsoft.com/office/powerpoint/2010/main" val="79485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a:t>
            </a:r>
            <a:r>
              <a:rPr lang="en-US" b="1" dirty="0" smtClean="0">
                <a:solidFill>
                  <a:srgbClr val="003261"/>
                </a:solidFill>
                <a:latin typeface="Helvetica" charset="0"/>
                <a:ea typeface="Helvetica" charset="0"/>
                <a:cs typeface="Helvetica" charset="0"/>
              </a:rPr>
              <a:t>Performance/Cost</a:t>
            </a:r>
            <a:endParaRPr lang="en-US" b="1" dirty="0">
              <a:solidFill>
                <a:srgbClr val="003261"/>
              </a:solidFill>
              <a:latin typeface="Helvetica" charset="0"/>
              <a:ea typeface="Helvetica" charset="0"/>
              <a:cs typeface="Helvetica" charset="0"/>
            </a:endParaRPr>
          </a:p>
        </p:txBody>
      </p:sp>
      <p:sp>
        <p:nvSpPr>
          <p:cNvPr id="3" name="TextBox 2"/>
          <p:cNvSpPr txBox="1"/>
          <p:nvPr/>
        </p:nvSpPr>
        <p:spPr>
          <a:xfrm>
            <a:off x="12345577" y="1266118"/>
            <a:ext cx="4273755" cy="543675"/>
          </a:xfrm>
          <a:prstGeom prst="rect">
            <a:avLst/>
          </a:prstGeom>
          <a:noFill/>
        </p:spPr>
        <p:txBody>
          <a:bodyPr wrap="square" rtlCol="0">
            <a:spAutoFit/>
          </a:bodyPr>
          <a:lstStyle/>
          <a:p>
            <a:r>
              <a:rPr lang="en-US" sz="2933" i="1" dirty="0">
                <a:solidFill>
                  <a:srgbClr val="C00000"/>
                </a:solidFill>
                <a:latin typeface="Helvetica Neue Medium" charset="0"/>
                <a:ea typeface="Helvetica Neue Medium" charset="0"/>
                <a:cs typeface="Helvetica Neue Medium" charset="0"/>
              </a:rPr>
              <a:t>Latency Greedy</a:t>
            </a:r>
          </a:p>
        </p:txBody>
      </p:sp>
      <p:graphicFrame>
        <p:nvGraphicFramePr>
          <p:cNvPr id="19" name="Table 18"/>
          <p:cNvGraphicFramePr>
            <a:graphicFrameLocks noGrp="1"/>
          </p:cNvGraphicFramePr>
          <p:nvPr>
            <p:extLst/>
          </p:nvPr>
        </p:nvGraphicFramePr>
        <p:xfrm>
          <a:off x="198673" y="2854431"/>
          <a:ext cx="2622020" cy="2262263"/>
        </p:xfrm>
        <a:graphic>
          <a:graphicData uri="http://schemas.openxmlformats.org/drawingml/2006/table">
            <a:tbl>
              <a:tblPr>
                <a:tableStyleId>{5C22544A-7EE6-4342-B048-85BDC9FD1C3A}</a:tableStyleId>
              </a:tblPr>
              <a:tblGrid>
                <a:gridCol w="822443"/>
                <a:gridCol w="857572"/>
                <a:gridCol w="942005"/>
              </a:tblGrid>
              <a:tr h="778904">
                <a:tc>
                  <a:txBody>
                    <a:bodyPr/>
                    <a:lstStyle/>
                    <a:p>
                      <a:r>
                        <a:rPr lang="en-US" sz="1900" b="1" i="0" dirty="0" smtClean="0">
                          <a:latin typeface="Helvetica Neue" charset="0"/>
                          <a:ea typeface="Helvetica Neue" charset="0"/>
                          <a:cs typeface="Helvetica Neue" charset="0"/>
                        </a:rPr>
                        <a:t>GPU</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Cost ($/</a:t>
                      </a:r>
                      <a:r>
                        <a:rPr lang="en-US" sz="1900" b="1" i="0" dirty="0" err="1" smtClean="0">
                          <a:latin typeface="Helvetica Neue" charset="0"/>
                          <a:ea typeface="Helvetica Neue" charset="0"/>
                          <a:cs typeface="Helvetica Neue" charset="0"/>
                        </a:rPr>
                        <a:t>hr</a:t>
                      </a:r>
                      <a:r>
                        <a:rPr lang="en-US" sz="1900" b="1" i="0" dirty="0" smtClean="0">
                          <a:latin typeface="Helvetica Neue" charset="0"/>
                          <a:ea typeface="Helvetica Neue" charset="0"/>
                          <a:cs typeface="Helvetica Neue" charset="0"/>
                        </a:rPr>
                        <a:t>)</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Cloud</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FF0000"/>
                          </a:solidFill>
                          <a:latin typeface="Helvetica Neue Light" charset="0"/>
                          <a:ea typeface="Helvetica Neue Light" charset="0"/>
                          <a:cs typeface="Helvetica Neue Light" charset="0"/>
                        </a:rPr>
                        <a:t>K80</a:t>
                      </a:r>
                      <a:endParaRPr lang="en-US" sz="1900" b="1" i="0" dirty="0">
                        <a:solidFill>
                          <a:srgbClr val="FF000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0.90</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7030A0"/>
                          </a:solidFill>
                          <a:latin typeface="Helvetica Neue Light" charset="0"/>
                          <a:ea typeface="Helvetica Neue Light" charset="0"/>
                          <a:cs typeface="Helvetica Neue Light" charset="0"/>
                        </a:rPr>
                        <a:t>P100</a:t>
                      </a:r>
                      <a:endParaRPr lang="en-US" sz="1900" b="1" i="0" dirty="0">
                        <a:solidFill>
                          <a:srgbClr val="7030A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1.46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GCP</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chemeClr val="accent3">
                              <a:lumMod val="75000"/>
                            </a:schemeClr>
                          </a:solidFill>
                          <a:latin typeface="Helvetica Neue Light" charset="0"/>
                          <a:ea typeface="Helvetica Neue Light" charset="0"/>
                          <a:cs typeface="Helvetica Neue Light" charset="0"/>
                        </a:rPr>
                        <a:t>V100</a:t>
                      </a:r>
                      <a:endParaRPr lang="en-US" sz="1900" b="1" i="0" dirty="0">
                        <a:solidFill>
                          <a:schemeClr val="accent3">
                            <a:lumMod val="75000"/>
                          </a:schemeClr>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3.06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ounded Rectangle 11"/>
          <p:cNvSpPr/>
          <p:nvPr/>
        </p:nvSpPr>
        <p:spPr>
          <a:xfrm>
            <a:off x="158292" y="4167856"/>
            <a:ext cx="26624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975555"/>
            <a:ext cx="7323667" cy="4882444"/>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 smtClean="0"/>
              <a:pPr/>
              <a:t>72</a:t>
            </a:fld>
            <a:endParaRPr lang="en"/>
          </a:p>
        </p:txBody>
      </p:sp>
    </p:spTree>
    <p:extLst>
      <p:ext uri="{BB962C8B-B14F-4D97-AF65-F5344CB8AC3E}">
        <p14:creationId xmlns:p14="http://schemas.microsoft.com/office/powerpoint/2010/main" val="3465142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Model </a:t>
            </a:r>
            <a:r>
              <a:rPr lang="en-US" b="1" dirty="0" smtClean="0">
                <a:solidFill>
                  <a:srgbClr val="003261"/>
                </a:solidFill>
                <a:latin typeface="Helvetica" charset="0"/>
                <a:ea typeface="Helvetica" charset="0"/>
                <a:cs typeface="Helvetica" charset="0"/>
              </a:rPr>
              <a:t>Performance/Cost</a:t>
            </a:r>
            <a:endParaRPr lang="en-US" b="1" dirty="0">
              <a:solidFill>
                <a:srgbClr val="003261"/>
              </a:solidFill>
              <a:latin typeface="Helvetica" charset="0"/>
              <a:ea typeface="Helvetica" charset="0"/>
              <a:cs typeface="Helvetica" charset="0"/>
            </a:endParaRPr>
          </a:p>
        </p:txBody>
      </p:sp>
      <p:sp>
        <p:nvSpPr>
          <p:cNvPr id="3" name="TextBox 2"/>
          <p:cNvSpPr txBox="1"/>
          <p:nvPr/>
        </p:nvSpPr>
        <p:spPr>
          <a:xfrm>
            <a:off x="12345577" y="1266118"/>
            <a:ext cx="4273755" cy="543675"/>
          </a:xfrm>
          <a:prstGeom prst="rect">
            <a:avLst/>
          </a:prstGeom>
          <a:noFill/>
        </p:spPr>
        <p:txBody>
          <a:bodyPr wrap="square" rtlCol="0">
            <a:spAutoFit/>
          </a:bodyPr>
          <a:lstStyle/>
          <a:p>
            <a:r>
              <a:rPr lang="en-US" sz="2933" i="1" dirty="0">
                <a:solidFill>
                  <a:srgbClr val="C00000"/>
                </a:solidFill>
                <a:latin typeface="Helvetica Neue Medium" charset="0"/>
                <a:ea typeface="Helvetica Neue Medium" charset="0"/>
                <a:cs typeface="Helvetica Neue Medium" charset="0"/>
              </a:rPr>
              <a:t>Latency Greedy</a:t>
            </a:r>
          </a:p>
        </p:txBody>
      </p:sp>
      <p:graphicFrame>
        <p:nvGraphicFramePr>
          <p:cNvPr id="19" name="Table 18"/>
          <p:cNvGraphicFramePr>
            <a:graphicFrameLocks noGrp="1"/>
          </p:cNvGraphicFramePr>
          <p:nvPr>
            <p:extLst/>
          </p:nvPr>
        </p:nvGraphicFramePr>
        <p:xfrm>
          <a:off x="198673" y="2854431"/>
          <a:ext cx="2622020" cy="2262263"/>
        </p:xfrm>
        <a:graphic>
          <a:graphicData uri="http://schemas.openxmlformats.org/drawingml/2006/table">
            <a:tbl>
              <a:tblPr>
                <a:tableStyleId>{5C22544A-7EE6-4342-B048-85BDC9FD1C3A}</a:tableStyleId>
              </a:tblPr>
              <a:tblGrid>
                <a:gridCol w="822443"/>
                <a:gridCol w="857572"/>
                <a:gridCol w="942005"/>
              </a:tblGrid>
              <a:tr h="778904">
                <a:tc>
                  <a:txBody>
                    <a:bodyPr/>
                    <a:lstStyle/>
                    <a:p>
                      <a:r>
                        <a:rPr lang="en-US" sz="1900" b="1" i="0" dirty="0" smtClean="0">
                          <a:latin typeface="Helvetica Neue" charset="0"/>
                          <a:ea typeface="Helvetica Neue" charset="0"/>
                          <a:cs typeface="Helvetica Neue" charset="0"/>
                        </a:rPr>
                        <a:t>GPU</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Cost ($/</a:t>
                      </a:r>
                      <a:r>
                        <a:rPr lang="en-US" sz="1900" b="1" i="0" dirty="0" err="1" smtClean="0">
                          <a:latin typeface="Helvetica Neue" charset="0"/>
                          <a:ea typeface="Helvetica Neue" charset="0"/>
                          <a:cs typeface="Helvetica Neue" charset="0"/>
                        </a:rPr>
                        <a:t>hr</a:t>
                      </a:r>
                      <a:r>
                        <a:rPr lang="en-US" sz="1900" b="1" i="0" dirty="0" smtClean="0">
                          <a:latin typeface="Helvetica Neue" charset="0"/>
                          <a:ea typeface="Helvetica Neue" charset="0"/>
                          <a:cs typeface="Helvetica Neue" charset="0"/>
                        </a:rPr>
                        <a:t>)</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1" i="0" dirty="0" smtClean="0">
                          <a:latin typeface="Helvetica Neue" charset="0"/>
                          <a:ea typeface="Helvetica Neue" charset="0"/>
                          <a:cs typeface="Helvetica Neue" charset="0"/>
                        </a:rPr>
                        <a:t>Cloud</a:t>
                      </a:r>
                      <a:endParaRPr lang="en-US" sz="1900" b="1" i="0" dirty="0">
                        <a:latin typeface="Helvetica Neue" charset="0"/>
                        <a:ea typeface="Helvetica Neue" charset="0"/>
                        <a:cs typeface="Helvetica Neue"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FF0000"/>
                          </a:solidFill>
                          <a:latin typeface="Helvetica Neue Light" charset="0"/>
                          <a:ea typeface="Helvetica Neue Light" charset="0"/>
                          <a:cs typeface="Helvetica Neue Light" charset="0"/>
                        </a:rPr>
                        <a:t>K80</a:t>
                      </a:r>
                      <a:endParaRPr lang="en-US" sz="1900" b="1" i="0" dirty="0">
                        <a:solidFill>
                          <a:srgbClr val="FF000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0.90</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rgbClr val="7030A0"/>
                          </a:solidFill>
                          <a:latin typeface="Helvetica Neue Light" charset="0"/>
                          <a:ea typeface="Helvetica Neue Light" charset="0"/>
                          <a:cs typeface="Helvetica Neue Light" charset="0"/>
                        </a:rPr>
                        <a:t>P100</a:t>
                      </a:r>
                      <a:endParaRPr lang="en-US" sz="1900" b="1" i="0" dirty="0">
                        <a:solidFill>
                          <a:srgbClr val="7030A0"/>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1.46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GCP</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94453">
                <a:tc>
                  <a:txBody>
                    <a:bodyPr/>
                    <a:lstStyle/>
                    <a:p>
                      <a:r>
                        <a:rPr lang="en-US" sz="1900" b="1" i="0" dirty="0" smtClean="0">
                          <a:solidFill>
                            <a:schemeClr val="accent3">
                              <a:lumMod val="75000"/>
                            </a:schemeClr>
                          </a:solidFill>
                          <a:latin typeface="Helvetica Neue Light" charset="0"/>
                          <a:ea typeface="Helvetica Neue Light" charset="0"/>
                          <a:cs typeface="Helvetica Neue Light" charset="0"/>
                        </a:rPr>
                        <a:t>V100</a:t>
                      </a:r>
                      <a:endParaRPr lang="en-US" sz="1900" b="1" i="0" dirty="0">
                        <a:solidFill>
                          <a:schemeClr val="accent3">
                            <a:lumMod val="75000"/>
                          </a:schemeClr>
                        </a:solidFill>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3.06</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900" b="0" i="0" dirty="0" smtClean="0">
                          <a:latin typeface="Helvetica Neue Light" charset="0"/>
                          <a:ea typeface="Helvetica Neue Light" charset="0"/>
                          <a:cs typeface="Helvetica Neue Light" charset="0"/>
                        </a:rPr>
                        <a:t>AWS</a:t>
                      </a:r>
                      <a:endParaRPr lang="en-US" sz="1900" b="0" i="0" dirty="0">
                        <a:latin typeface="Helvetica Neue Light" charset="0"/>
                        <a:ea typeface="Helvetica Neue Light" charset="0"/>
                        <a:cs typeface="Helvetica Neue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Rounded Rectangle 11"/>
          <p:cNvSpPr/>
          <p:nvPr/>
        </p:nvSpPr>
        <p:spPr>
          <a:xfrm>
            <a:off x="158292" y="4618855"/>
            <a:ext cx="2662400" cy="49784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5" name="Group 4"/>
          <p:cNvGrpSpPr/>
          <p:nvPr/>
        </p:nvGrpSpPr>
        <p:grpSpPr>
          <a:xfrm>
            <a:off x="307002" y="1129433"/>
            <a:ext cx="5788997" cy="795867"/>
            <a:chOff x="2381800" y="1187232"/>
            <a:chExt cx="4341748" cy="596900"/>
          </a:xfrm>
        </p:grpSpPr>
        <p:sp>
          <p:nvSpPr>
            <p:cNvPr id="13" name="Oval 12"/>
            <p:cNvSpPr/>
            <p:nvPr/>
          </p:nvSpPr>
          <p:spPr>
            <a:xfrm>
              <a:off x="2381800" y="1250732"/>
              <a:ext cx="469900" cy="4699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ounded Rectangle 14"/>
            <p:cNvSpPr/>
            <p:nvPr/>
          </p:nvSpPr>
          <p:spPr>
            <a:xfrm>
              <a:off x="3213100" y="1187232"/>
              <a:ext cx="1092200" cy="596900"/>
            </a:xfrm>
            <a:prstGeom prst="roundRect">
              <a:avLst/>
            </a:prstGeom>
            <a:solidFill>
              <a:srgbClr val="3269F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1</a:t>
              </a:r>
            </a:p>
          </p:txBody>
        </p:sp>
        <p:sp>
          <p:nvSpPr>
            <p:cNvPr id="16" name="Rounded Rectangle 15"/>
            <p:cNvSpPr/>
            <p:nvPr/>
          </p:nvSpPr>
          <p:spPr>
            <a:xfrm>
              <a:off x="4806399" y="1187232"/>
              <a:ext cx="1092200" cy="5969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Model 2</a:t>
              </a:r>
            </a:p>
          </p:txBody>
        </p:sp>
        <p:sp>
          <p:nvSpPr>
            <p:cNvPr id="18" name="Oval 17"/>
            <p:cNvSpPr/>
            <p:nvPr/>
          </p:nvSpPr>
          <p:spPr>
            <a:xfrm>
              <a:off x="6253648" y="1250732"/>
              <a:ext cx="469900" cy="4699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0" name="Straight Arrow Connector 19"/>
            <p:cNvCxnSpPr>
              <a:stCxn id="18" idx="6"/>
              <a:endCxn id="20" idx="1"/>
            </p:cNvCxnSpPr>
            <p:nvPr/>
          </p:nvCxnSpPr>
          <p:spPr>
            <a:xfrm>
              <a:off x="2851700" y="1485682"/>
              <a:ext cx="361400"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0" idx="3"/>
              <a:endCxn id="21" idx="1"/>
            </p:cNvCxnSpPr>
            <p:nvPr/>
          </p:nvCxnSpPr>
          <p:spPr>
            <a:xfrm>
              <a:off x="4305300" y="1485682"/>
              <a:ext cx="50109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1" idx="3"/>
              <a:endCxn id="22" idx="2"/>
            </p:cNvCxnSpPr>
            <p:nvPr/>
          </p:nvCxnSpPr>
          <p:spPr>
            <a:xfrm>
              <a:off x="5898599" y="1485682"/>
              <a:ext cx="355049"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ounded Rectangle 6"/>
          <p:cNvSpPr/>
          <p:nvPr/>
        </p:nvSpPr>
        <p:spPr>
          <a:xfrm>
            <a:off x="198673" y="3663381"/>
            <a:ext cx="2622020" cy="455764"/>
          </a:xfrm>
          <a:prstGeom prst="roundRect">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975555"/>
            <a:ext cx="7323667" cy="4882444"/>
          </a:xfrm>
          <a:prstGeom prst="rect">
            <a:avLst/>
          </a:prstGeom>
        </p:spPr>
      </p:pic>
      <p:sp>
        <p:nvSpPr>
          <p:cNvPr id="6" name="Slide Number Placeholder 5"/>
          <p:cNvSpPr>
            <a:spLocks noGrp="1"/>
          </p:cNvSpPr>
          <p:nvPr>
            <p:ph type="sldNum" idx="12"/>
          </p:nvPr>
        </p:nvSpPr>
        <p:spPr/>
        <p:txBody>
          <a:bodyPr/>
          <a:lstStyle/>
          <a:p>
            <a:fld id="{00000000-1234-1234-1234-123412341234}" type="slidenum">
              <a:rPr lang="en" smtClean="0"/>
              <a:pPr/>
              <a:t>73</a:t>
            </a:fld>
            <a:endParaRPr lang="en"/>
          </a:p>
        </p:txBody>
      </p:sp>
    </p:spTree>
    <p:extLst>
      <p:ext uri="{BB962C8B-B14F-4D97-AF65-F5344CB8AC3E}">
        <p14:creationId xmlns:p14="http://schemas.microsoft.com/office/powerpoint/2010/main" val="52139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4" y="1"/>
            <a:ext cx="12598401" cy="1325563"/>
          </a:xfrm>
        </p:spPr>
        <p:txBody>
          <a:bodyPr>
            <a:noAutofit/>
          </a:bodyPr>
          <a:lstStyle/>
          <a:p>
            <a:pPr algn="ctr"/>
            <a:r>
              <a:rPr lang="en-US" sz="4800" b="1" dirty="0">
                <a:solidFill>
                  <a:srgbClr val="003261"/>
                </a:solidFill>
                <a:latin typeface="Helvetica" charset="0"/>
                <a:ea typeface="Helvetica" charset="0"/>
                <a:cs typeface="Helvetica" charset="0"/>
              </a:rPr>
              <a:t>Model Configuration: Control Parameters</a:t>
            </a:r>
          </a:p>
        </p:txBody>
      </p:sp>
      <p:sp>
        <p:nvSpPr>
          <p:cNvPr id="3" name="Content Placeholder 2"/>
          <p:cNvSpPr>
            <a:spLocks noGrp="1"/>
          </p:cNvSpPr>
          <p:nvPr>
            <p:ph idx="1"/>
          </p:nvPr>
        </p:nvSpPr>
        <p:spPr>
          <a:xfrm>
            <a:off x="809625" y="1468438"/>
            <a:ext cx="11063288" cy="4632325"/>
          </a:xfrm>
        </p:spPr>
        <p:txBody>
          <a:bodyPr>
            <a:normAutofit/>
          </a:bodyPr>
          <a:lstStyle/>
          <a:p>
            <a:pPr>
              <a:spcAft>
                <a:spcPts val="600"/>
              </a:spcAft>
            </a:pPr>
            <a:r>
              <a:rPr lang="en-US" dirty="0"/>
              <a:t>Batch size</a:t>
            </a:r>
          </a:p>
          <a:p>
            <a:pPr lvl="1">
              <a:spcAft>
                <a:spcPts val="600"/>
              </a:spcAft>
            </a:pPr>
            <a:r>
              <a:rPr lang="en-US" dirty="0"/>
              <a:t>Exploiting internal parallelism of the model</a:t>
            </a:r>
          </a:p>
          <a:p>
            <a:pPr>
              <a:spcAft>
                <a:spcPts val="600"/>
              </a:spcAft>
            </a:pPr>
            <a:r>
              <a:rPr lang="en-US" dirty="0"/>
              <a:t>Physical resource allocation</a:t>
            </a:r>
          </a:p>
          <a:p>
            <a:pPr lvl="1">
              <a:spcAft>
                <a:spcPts val="600"/>
              </a:spcAft>
            </a:pPr>
            <a:r>
              <a:rPr lang="en-US" dirty="0"/>
              <a:t>GPU allocation (Usually decision is either 0 or 1)</a:t>
            </a:r>
          </a:p>
          <a:p>
            <a:pPr lvl="1">
              <a:spcAft>
                <a:spcPts val="600"/>
              </a:spcAft>
            </a:pPr>
            <a:r>
              <a:rPr lang="en-US" dirty="0"/>
              <a:t>CPU allocation</a:t>
            </a:r>
          </a:p>
          <a:p>
            <a:pPr>
              <a:spcAft>
                <a:spcPts val="600"/>
              </a:spcAft>
            </a:pPr>
            <a:r>
              <a:rPr lang="en-US" dirty="0" smtClean="0"/>
              <a:t>Replication </a:t>
            </a:r>
            <a:r>
              <a:rPr lang="en-US" dirty="0"/>
              <a:t>factor</a:t>
            </a:r>
          </a:p>
          <a:p>
            <a:pPr lvl="1">
              <a:spcAft>
                <a:spcPts val="600"/>
              </a:spcAft>
            </a:pPr>
            <a:r>
              <a:rPr lang="en-US" dirty="0"/>
              <a:t>Exploiting external </a:t>
            </a:r>
            <a:r>
              <a:rPr lang="en-US" dirty="0" smtClean="0"/>
              <a:t>parallelism</a:t>
            </a:r>
            <a:endParaRPr lang="en-US" dirty="0"/>
          </a:p>
        </p:txBody>
      </p:sp>
      <p:sp>
        <p:nvSpPr>
          <p:cNvPr id="4" name="Slide Number Placeholder 3"/>
          <p:cNvSpPr>
            <a:spLocks noGrp="1"/>
          </p:cNvSpPr>
          <p:nvPr>
            <p:ph type="sldNum" sz="quarter" idx="12"/>
          </p:nvPr>
        </p:nvSpPr>
        <p:spPr/>
        <p:txBody>
          <a:bodyPr/>
          <a:lstStyle/>
          <a:p>
            <a:fld id="{DC2A921A-EC74-6F4D-8465-D463C43FF014}"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1812910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Problem Statement</a:t>
            </a:r>
          </a:p>
        </p:txBody>
      </p:sp>
      <p:sp>
        <p:nvSpPr>
          <p:cNvPr id="3" name="Text Placeholder 2"/>
          <p:cNvSpPr>
            <a:spLocks noGrp="1"/>
          </p:cNvSpPr>
          <p:nvPr>
            <p:ph type="body" idx="1"/>
          </p:nvPr>
        </p:nvSpPr>
        <p:spPr>
          <a:xfrm>
            <a:off x="287867" y="1536633"/>
            <a:ext cx="12022667" cy="4555200"/>
          </a:xfrm>
        </p:spPr>
        <p:txBody>
          <a:bodyPr/>
          <a:lstStyle/>
          <a:p>
            <a:pPr marL="609585" indent="-609585">
              <a:buFont typeface="Arial" charset="0"/>
              <a:buChar char="•"/>
            </a:pPr>
            <a:r>
              <a:rPr lang="en-US" dirty="0" smtClean="0"/>
              <a:t>Per-model configuration requires global reasoning</a:t>
            </a:r>
          </a:p>
          <a:p>
            <a:pPr marL="990575" lvl="1" indent="-609585">
              <a:buFont typeface="Arial" charset="0"/>
              <a:buChar char="•"/>
            </a:pPr>
            <a:r>
              <a:rPr lang="en-US" dirty="0" smtClean="0"/>
              <a:t>Each pipeline component contributes latency</a:t>
            </a:r>
          </a:p>
          <a:p>
            <a:pPr marL="990575" lvl="1" indent="-609585">
              <a:buFont typeface="Arial" charset="0"/>
              <a:buChar char="•"/>
            </a:pPr>
            <a:r>
              <a:rPr lang="en-US" dirty="0" smtClean="0"/>
              <a:t>Each model affects pipeline balance </a:t>
            </a:r>
            <a:r>
              <a:rPr lang="en-US" dirty="0" smtClean="0">
                <a:sym typeface="Wingdings"/>
              </a:rPr>
              <a:t> pipeline throughput</a:t>
            </a:r>
          </a:p>
          <a:p>
            <a:pPr marL="609585" indent="-609585">
              <a:buFont typeface="Arial" charset="0"/>
              <a:buChar char="•"/>
            </a:pPr>
            <a:r>
              <a:rPr lang="en-US" dirty="0" smtClean="0">
                <a:sym typeface="Wingdings"/>
              </a:rPr>
              <a:t>Combinatorial number of pipeline configurations</a:t>
            </a:r>
          </a:p>
          <a:p>
            <a:pPr marL="990575" lvl="1" indent="-609585">
              <a:buFont typeface="Arial" charset="0"/>
              <a:buChar char="•"/>
            </a:pPr>
            <a:r>
              <a:rPr lang="en-US" dirty="0">
                <a:sym typeface="Wingdings"/>
              </a:rPr>
              <a:t>per-model parameters: batch size, replication </a:t>
            </a:r>
            <a:r>
              <a:rPr lang="en-US" dirty="0" smtClean="0">
                <a:sym typeface="Wingdings"/>
              </a:rPr>
              <a:t>factor</a:t>
            </a:r>
          </a:p>
          <a:p>
            <a:pPr marL="990575" lvl="1" indent="-609585">
              <a:buFont typeface="Arial" charset="0"/>
              <a:buChar char="•"/>
            </a:pPr>
            <a:r>
              <a:rPr lang="en-US" dirty="0" smtClean="0">
                <a:sym typeface="Wingdings"/>
              </a:rPr>
              <a:t>In the number of model types</a:t>
            </a:r>
          </a:p>
          <a:p>
            <a:pPr marL="990575" lvl="1" indent="-609585">
              <a:buFont typeface="Arial" charset="0"/>
              <a:buChar char="•"/>
            </a:pPr>
            <a:r>
              <a:rPr lang="en-US" dirty="0" smtClean="0">
                <a:sym typeface="Wingdings"/>
              </a:rPr>
              <a:t>In the number of resource types</a:t>
            </a:r>
          </a:p>
          <a:p>
            <a:pPr marL="609585" indent="-609585">
              <a:buFont typeface="Arial" charset="0"/>
              <a:buChar char="•"/>
            </a:pPr>
            <a:r>
              <a:rPr lang="en-US" b="1" i="1" dirty="0" smtClean="0">
                <a:sym typeface="Wingdings"/>
              </a:rPr>
              <a:t>How do we capture and provision a well-balanced, cost-efficient inference pipeline?</a:t>
            </a:r>
          </a:p>
          <a:p>
            <a:pPr marL="609585" indent="-609585">
              <a:buFont typeface="Arial" charset="0"/>
              <a:buChar char="•"/>
            </a:pPr>
            <a:endParaRPr lang="en-US" dirty="0" smtClean="0">
              <a:sym typeface="Wingdings"/>
            </a:endParaRPr>
          </a:p>
          <a:p>
            <a:pPr marL="609585" indent="-609585">
              <a:buFont typeface="Arial" charset="0"/>
              <a:buChar char="•"/>
            </a:pPr>
            <a:endParaRPr lang="en-US" dirty="0" smtClean="0">
              <a:sym typeface="Wingdings"/>
            </a:endParaRPr>
          </a:p>
          <a:p>
            <a:pPr marL="609585" indent="-609585">
              <a:buFont typeface="Arial" charset="0"/>
              <a:buChar char="•"/>
            </a:pPr>
            <a:endParaRPr lang="en-US" dirty="0"/>
          </a:p>
        </p:txBody>
      </p:sp>
      <p:sp>
        <p:nvSpPr>
          <p:cNvPr id="5" name="Slide Number Placeholder 4"/>
          <p:cNvSpPr>
            <a:spLocks noGrp="1"/>
          </p:cNvSpPr>
          <p:nvPr>
            <p:ph type="sldNum" idx="12"/>
          </p:nvPr>
        </p:nvSpPr>
        <p:spPr/>
        <p:txBody>
          <a:bodyPr/>
          <a:lstStyle/>
          <a:p>
            <a:fld id="{00000000-1234-1234-1234-123412341234}" type="slidenum">
              <a:rPr lang="en" smtClean="0"/>
              <a:pPr/>
              <a:t>75</a:t>
            </a:fld>
            <a:endParaRPr lang="en"/>
          </a:p>
        </p:txBody>
      </p:sp>
    </p:spTree>
    <p:extLst>
      <p:ext uri="{BB962C8B-B14F-4D97-AF65-F5344CB8AC3E}">
        <p14:creationId xmlns:p14="http://schemas.microsoft.com/office/powerpoint/2010/main" val="13592402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3261"/>
                </a:solidFill>
                <a:latin typeface="Helvetica" charset="0"/>
                <a:ea typeface="Helvetica" charset="0"/>
                <a:cs typeface="Helvetica" charset="0"/>
              </a:rPr>
              <a:t>System Goals</a:t>
            </a:r>
          </a:p>
        </p:txBody>
      </p:sp>
      <p:sp>
        <p:nvSpPr>
          <p:cNvPr id="3" name="Text Placeholder 2"/>
          <p:cNvSpPr>
            <a:spLocks noGrp="1"/>
          </p:cNvSpPr>
          <p:nvPr>
            <p:ph type="body" idx="1"/>
          </p:nvPr>
        </p:nvSpPr>
        <p:spPr>
          <a:xfrm>
            <a:off x="415600" y="1536633"/>
            <a:ext cx="11612608" cy="4555200"/>
          </a:xfrm>
        </p:spPr>
        <p:txBody>
          <a:bodyPr/>
          <a:lstStyle/>
          <a:p>
            <a:pPr marL="609585" indent="-609585">
              <a:buFont typeface="Arial" charset="0"/>
              <a:buChar char="•"/>
            </a:pPr>
            <a:r>
              <a:rPr lang="en-US" b="1" dirty="0" smtClean="0"/>
              <a:t>Well-balanced</a:t>
            </a:r>
            <a:r>
              <a:rPr lang="en-US" dirty="0" smtClean="0"/>
              <a:t> inference pipeline</a:t>
            </a:r>
          </a:p>
          <a:p>
            <a:pPr marL="990575" lvl="1" indent="-609585">
              <a:buFont typeface="Arial" charset="0"/>
              <a:buChar char="•"/>
            </a:pPr>
            <a:r>
              <a:rPr lang="en-US" dirty="0" smtClean="0"/>
              <a:t>For heterogeneous models</a:t>
            </a:r>
          </a:p>
          <a:p>
            <a:pPr marL="990575" lvl="1" indent="-609585">
              <a:buFont typeface="Arial" charset="0"/>
              <a:buChar char="•"/>
            </a:pPr>
            <a:r>
              <a:rPr lang="en-US" dirty="0" smtClean="0"/>
              <a:t>On heterogeneous hardware</a:t>
            </a:r>
          </a:p>
          <a:p>
            <a:pPr marL="609585" indent="-609585">
              <a:buFont typeface="Arial" charset="0"/>
              <a:buChar char="•"/>
            </a:pPr>
            <a:r>
              <a:rPr lang="en-US" b="1" dirty="0" smtClean="0"/>
              <a:t>Cost-efficient</a:t>
            </a:r>
            <a:r>
              <a:rPr lang="en-US" dirty="0" smtClean="0"/>
              <a:t> pipeline provisioning</a:t>
            </a:r>
          </a:p>
          <a:p>
            <a:pPr marL="990575" lvl="1" indent="-609585">
              <a:buFont typeface="Arial" charset="0"/>
              <a:buChar char="•"/>
            </a:pPr>
            <a:r>
              <a:rPr lang="en-US" dirty="0" smtClean="0"/>
              <a:t>Minimize cost to achieve desired latency and throughput SLO</a:t>
            </a:r>
          </a:p>
          <a:p>
            <a:pPr marL="609585" indent="-609585">
              <a:buFont typeface="Arial" charset="0"/>
              <a:buChar char="•"/>
            </a:pPr>
            <a:r>
              <a:rPr lang="en-US" b="1" dirty="0" smtClean="0"/>
              <a:t>Expressive/general</a:t>
            </a:r>
            <a:r>
              <a:rPr lang="en-US" dirty="0" smtClean="0"/>
              <a:t> for arbitrary pipelines &amp; constraints:</a:t>
            </a:r>
          </a:p>
          <a:p>
            <a:pPr marL="990575" lvl="1" indent="-609585">
              <a:buFont typeface="Arial" charset="0"/>
              <a:buChar char="•"/>
            </a:pPr>
            <a:r>
              <a:rPr lang="en-US" dirty="0" smtClean="0"/>
              <a:t>Conditional/probabilistic, bandits, cascades</a:t>
            </a:r>
            <a:endParaRPr lang="en-US" dirty="0"/>
          </a:p>
          <a:p>
            <a:pPr marL="990575" lvl="1" indent="-609585">
              <a:buFont typeface="Arial" charset="0"/>
              <a:buChar char="•"/>
            </a:pPr>
            <a:r>
              <a:rPr lang="en-US" dirty="0" smtClean="0"/>
              <a:t>Application throughput targets, cost budget, latency SLO</a:t>
            </a:r>
          </a:p>
        </p:txBody>
      </p:sp>
      <p:sp>
        <p:nvSpPr>
          <p:cNvPr id="5" name="Slide Number Placeholder 4"/>
          <p:cNvSpPr>
            <a:spLocks noGrp="1"/>
          </p:cNvSpPr>
          <p:nvPr>
            <p:ph type="sldNum" idx="12"/>
          </p:nvPr>
        </p:nvSpPr>
        <p:spPr/>
        <p:txBody>
          <a:bodyPr/>
          <a:lstStyle/>
          <a:p>
            <a:fld id="{00000000-1234-1234-1234-123412341234}" type="slidenum">
              <a:rPr lang="en" smtClean="0"/>
              <a:pPr/>
              <a:t>76</a:t>
            </a:fld>
            <a:endParaRPr lang="en"/>
          </a:p>
        </p:txBody>
      </p:sp>
    </p:spTree>
    <p:extLst>
      <p:ext uri="{BB962C8B-B14F-4D97-AF65-F5344CB8AC3E}">
        <p14:creationId xmlns:p14="http://schemas.microsoft.com/office/powerpoint/2010/main" val="2063578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0" y="326863"/>
            <a:ext cx="11360799" cy="763599"/>
          </a:xfrm>
        </p:spPr>
        <p:txBody>
          <a:bodyPr>
            <a:normAutofit fontScale="90000"/>
          </a:bodyPr>
          <a:lstStyle/>
          <a:p>
            <a:r>
              <a:rPr lang="en-US" b="1" dirty="0" err="1">
                <a:solidFill>
                  <a:srgbClr val="003261"/>
                </a:solidFill>
                <a:latin typeface="Helvetica" charset="0"/>
                <a:ea typeface="Helvetica" charset="0"/>
                <a:cs typeface="Helvetica" charset="0"/>
              </a:rPr>
              <a:t>InferLine</a:t>
            </a:r>
            <a:r>
              <a:rPr lang="en-US" b="1" dirty="0">
                <a:solidFill>
                  <a:srgbClr val="003261"/>
                </a:solidFill>
                <a:latin typeface="Helvetica" charset="0"/>
                <a:ea typeface="Helvetica" charset="0"/>
                <a:cs typeface="Helvetica" charset="0"/>
              </a:rPr>
              <a:t>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65" y="1329187"/>
            <a:ext cx="6561668" cy="5528813"/>
          </a:xfrm>
          <a:prstGeom prst="rect">
            <a:avLst/>
          </a:prstGeom>
        </p:spPr>
      </p:pic>
      <p:sp>
        <p:nvSpPr>
          <p:cNvPr id="3" name="Rounded Rectangle 2"/>
          <p:cNvSpPr/>
          <p:nvPr/>
        </p:nvSpPr>
        <p:spPr>
          <a:xfrm>
            <a:off x="28151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Profiler</a:t>
            </a:r>
          </a:p>
        </p:txBody>
      </p:sp>
      <p:sp>
        <p:nvSpPr>
          <p:cNvPr id="6" name="Rounded Rectangle 5"/>
          <p:cNvSpPr/>
          <p:nvPr/>
        </p:nvSpPr>
        <p:spPr>
          <a:xfrm>
            <a:off x="71839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Optimizer</a:t>
            </a:r>
          </a:p>
        </p:txBody>
      </p:sp>
      <p:sp>
        <p:nvSpPr>
          <p:cNvPr id="7" name="TextBox 6"/>
          <p:cNvSpPr txBox="1"/>
          <p:nvPr/>
        </p:nvSpPr>
        <p:spPr>
          <a:xfrm>
            <a:off x="-28904" y="1448192"/>
            <a:ext cx="2776016" cy="2308324"/>
          </a:xfrm>
          <a:prstGeom prst="rect">
            <a:avLst/>
          </a:prstGeom>
          <a:noFill/>
        </p:spPr>
        <p:txBody>
          <a:bodyPr wrap="none" rtlCol="0">
            <a:spAutoFit/>
          </a:bodyPr>
          <a:lstStyle/>
          <a:p>
            <a:pPr marL="380990" indent="-380990">
              <a:buFont typeface="Arial" charset="0"/>
              <a:buChar char="•"/>
            </a:pPr>
            <a:r>
              <a:rPr lang="en-US" sz="2400" dirty="0" err="1">
                <a:latin typeface="Helvetica Neue" charset="0"/>
                <a:ea typeface="Helvetica Neue" charset="0"/>
                <a:cs typeface="Helvetica Neue" charset="0"/>
              </a:rPr>
              <a:t>Driver.py</a:t>
            </a:r>
            <a:endParaRPr lang="en-US" sz="2400" dirty="0">
              <a:latin typeface="Helvetica Neue" charset="0"/>
              <a:ea typeface="Helvetica Neue" charset="0"/>
              <a:cs typeface="Helvetica Neue" charset="0"/>
            </a:endParaRPr>
          </a:p>
          <a:p>
            <a:pPr marL="380990" indent="-380990">
              <a:buFont typeface="Arial" charset="0"/>
              <a:buChar char="•"/>
            </a:pPr>
            <a:r>
              <a:rPr lang="en-US" sz="2400" dirty="0">
                <a:latin typeface="Helvetica Neue" charset="0"/>
                <a:ea typeface="Helvetica Neue" charset="0"/>
                <a:cs typeface="Helvetica Neue" charset="0"/>
              </a:rPr>
              <a:t>Sample queries</a:t>
            </a:r>
          </a:p>
          <a:p>
            <a:pPr marL="380990" indent="-380990">
              <a:buFont typeface="Arial" charset="0"/>
              <a:buChar char="•"/>
            </a:pPr>
            <a:r>
              <a:rPr lang="en-US" sz="2400" dirty="0">
                <a:latin typeface="Helvetica Neue" charset="0"/>
                <a:ea typeface="Helvetica Neue" charset="0"/>
                <a:cs typeface="Helvetica Neue" charset="0"/>
              </a:rPr>
              <a:t>Constraints</a:t>
            </a:r>
          </a:p>
          <a:p>
            <a:pPr marL="990575" lvl="1" indent="-380990">
              <a:buFont typeface="Arial" charset="0"/>
              <a:buChar char="•"/>
            </a:pPr>
            <a:r>
              <a:rPr lang="en-US" sz="2400" dirty="0">
                <a:latin typeface="Helvetica Neue" charset="0"/>
                <a:ea typeface="Helvetica Neue" charset="0"/>
                <a:cs typeface="Helvetica Neue" charset="0"/>
              </a:rPr>
              <a:t>SLO</a:t>
            </a:r>
          </a:p>
          <a:p>
            <a:pPr marL="990575" lvl="1" indent="-380990">
              <a:buFont typeface="Arial" charset="0"/>
              <a:buChar char="•"/>
            </a:pPr>
            <a:r>
              <a:rPr lang="en-US" sz="2400" dirty="0">
                <a:latin typeface="Helvetica Neue" charset="0"/>
                <a:ea typeface="Helvetica Neue" charset="0"/>
                <a:cs typeface="Helvetica Neue" charset="0"/>
              </a:rPr>
              <a:t>Throughput</a:t>
            </a:r>
          </a:p>
          <a:p>
            <a:pPr marL="990575" lvl="1" indent="-380990">
              <a:buFont typeface="Arial" charset="0"/>
              <a:buChar char="•"/>
            </a:pPr>
            <a:r>
              <a:rPr lang="en-US" sz="2400" dirty="0">
                <a:latin typeface="Helvetica Neue" charset="0"/>
                <a:ea typeface="Helvetica Neue" charset="0"/>
                <a:cs typeface="Helvetica Neue" charset="0"/>
              </a:rPr>
              <a:t>Cost</a:t>
            </a:r>
          </a:p>
        </p:txBody>
      </p:sp>
      <p:sp>
        <p:nvSpPr>
          <p:cNvPr id="8" name="TextBox 7"/>
          <p:cNvSpPr txBox="1"/>
          <p:nvPr/>
        </p:nvSpPr>
        <p:spPr>
          <a:xfrm>
            <a:off x="9921889" y="1329187"/>
            <a:ext cx="2591844" cy="1938992"/>
          </a:xfrm>
          <a:prstGeom prst="rect">
            <a:avLst/>
          </a:prstGeom>
          <a:noFill/>
        </p:spPr>
        <p:txBody>
          <a:bodyPr wrap="square" rtlCol="0">
            <a:spAutoFit/>
          </a:bodyPr>
          <a:lstStyle/>
          <a:p>
            <a:pPr marL="0" lvl="1" defTabSz="1219170">
              <a:defRPr/>
            </a:pPr>
            <a:r>
              <a:rPr lang="en-US" sz="2400" dirty="0">
                <a:latin typeface="Helvetica Neue" charset="0"/>
                <a:ea typeface="Helvetica Neue" charset="0"/>
                <a:cs typeface="Helvetica Neue" charset="0"/>
              </a:rPr>
              <a:t>Per model </a:t>
            </a:r>
            <a:r>
              <a:rPr lang="en-US" sz="2400" dirty="0" err="1">
                <a:latin typeface="Helvetica Neue" charset="0"/>
                <a:ea typeface="Helvetica Neue" charset="0"/>
                <a:cs typeface="Helvetica Neue" charset="0"/>
              </a:rPr>
              <a:t>conf</a:t>
            </a:r>
            <a:endParaRPr lang="en-US" sz="2400" dirty="0">
              <a:latin typeface="Helvetica Neue" charset="0"/>
              <a:ea typeface="Helvetica Neue" charset="0"/>
              <a:cs typeface="Helvetica Neue" charset="0"/>
            </a:endParaRPr>
          </a:p>
          <a:p>
            <a:pPr marL="380990" lvl="1" indent="-380990" defTabSz="1219170">
              <a:buFont typeface="Arial" charset="0"/>
              <a:buChar char="•"/>
              <a:defRPr/>
            </a:pPr>
            <a:r>
              <a:rPr lang="en-US" sz="2400" dirty="0">
                <a:latin typeface="Helvetica Neue" charset="0"/>
                <a:ea typeface="Helvetica Neue" charset="0"/>
                <a:cs typeface="Helvetica Neue" charset="0"/>
              </a:rPr>
              <a:t>Batch size</a:t>
            </a:r>
          </a:p>
          <a:p>
            <a:pPr marL="380990" lvl="1" indent="-380990" defTabSz="1219170">
              <a:buFont typeface="Arial" charset="0"/>
              <a:buChar char="•"/>
              <a:defRPr/>
            </a:pPr>
            <a:r>
              <a:rPr lang="en-US" sz="2400" dirty="0">
                <a:latin typeface="Helvetica Neue" charset="0"/>
                <a:ea typeface="Helvetica Neue" charset="0"/>
                <a:cs typeface="Helvetica Neue" charset="0"/>
              </a:rPr>
              <a:t>#replicas</a:t>
            </a:r>
          </a:p>
          <a:p>
            <a:pPr marL="380990" lvl="1" indent="-380990" defTabSz="1219170">
              <a:buFont typeface="Arial" charset="0"/>
              <a:buChar char="•"/>
              <a:defRPr/>
            </a:pPr>
            <a:r>
              <a:rPr lang="en-US" sz="2400" dirty="0">
                <a:latin typeface="Helvetica Neue" charset="0"/>
                <a:ea typeface="Helvetica Neue" charset="0"/>
                <a:cs typeface="Helvetica Neue" charset="0"/>
              </a:rPr>
              <a:t>Resource bundle</a:t>
            </a:r>
          </a:p>
        </p:txBody>
      </p:sp>
      <p:sp>
        <p:nvSpPr>
          <p:cNvPr id="9" name="Right Arrow 8"/>
          <p:cNvSpPr/>
          <p:nvPr/>
        </p:nvSpPr>
        <p:spPr>
          <a:xfrm>
            <a:off x="2286001" y="1981200"/>
            <a:ext cx="529164"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ight Arrow 9"/>
          <p:cNvSpPr/>
          <p:nvPr/>
        </p:nvSpPr>
        <p:spPr>
          <a:xfrm>
            <a:off x="9772650" y="1914616"/>
            <a:ext cx="336551"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urved Left Arrow 11"/>
          <p:cNvSpPr/>
          <p:nvPr/>
        </p:nvSpPr>
        <p:spPr>
          <a:xfrm rot="1282384">
            <a:off x="11446564" y="2440767"/>
            <a:ext cx="649512" cy="1727200"/>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1" name="Slide Number Placeholder 10"/>
          <p:cNvSpPr>
            <a:spLocks noGrp="1"/>
          </p:cNvSpPr>
          <p:nvPr>
            <p:ph type="sldNum" idx="12"/>
          </p:nvPr>
        </p:nvSpPr>
        <p:spPr/>
        <p:txBody>
          <a:bodyPr/>
          <a:lstStyle/>
          <a:p>
            <a:fld id="{00000000-1234-1234-1234-123412341234}" type="slidenum">
              <a:rPr lang="en" smtClean="0"/>
              <a:pPr/>
              <a:t>77</a:t>
            </a:fld>
            <a:endParaRPr lang="en"/>
          </a:p>
        </p:txBody>
      </p:sp>
    </p:spTree>
    <p:extLst>
      <p:ext uri="{BB962C8B-B14F-4D97-AF65-F5344CB8AC3E}">
        <p14:creationId xmlns:p14="http://schemas.microsoft.com/office/powerpoint/2010/main" val="4052583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0" y="326863"/>
            <a:ext cx="11360799" cy="763599"/>
          </a:xfrm>
        </p:spPr>
        <p:txBody>
          <a:bodyPr>
            <a:normAutofit fontScale="90000"/>
          </a:bodyPr>
          <a:lstStyle/>
          <a:p>
            <a:r>
              <a:rPr lang="en-US" b="1" dirty="0" err="1">
                <a:solidFill>
                  <a:srgbClr val="003261"/>
                </a:solidFill>
                <a:latin typeface="Helvetica" charset="0"/>
                <a:ea typeface="Helvetica" charset="0"/>
                <a:cs typeface="Helvetica" charset="0"/>
              </a:rPr>
              <a:t>InferLine</a:t>
            </a:r>
            <a:r>
              <a:rPr lang="en-US" b="1" dirty="0">
                <a:solidFill>
                  <a:srgbClr val="003261"/>
                </a:solidFill>
                <a:latin typeface="Helvetica" charset="0"/>
                <a:ea typeface="Helvetica" charset="0"/>
                <a:cs typeface="Helvetica" charset="0"/>
              </a:rPr>
              <a:t>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65" y="1329187"/>
            <a:ext cx="6561668" cy="5528813"/>
          </a:xfrm>
          <a:prstGeom prst="rect">
            <a:avLst/>
          </a:prstGeom>
        </p:spPr>
      </p:pic>
      <p:sp>
        <p:nvSpPr>
          <p:cNvPr id="6" name="Rounded Rectangle 5"/>
          <p:cNvSpPr/>
          <p:nvPr/>
        </p:nvSpPr>
        <p:spPr>
          <a:xfrm>
            <a:off x="71839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Optimizer</a:t>
            </a:r>
          </a:p>
        </p:txBody>
      </p:sp>
      <p:sp>
        <p:nvSpPr>
          <p:cNvPr id="7" name="TextBox 6"/>
          <p:cNvSpPr txBox="1"/>
          <p:nvPr/>
        </p:nvSpPr>
        <p:spPr>
          <a:xfrm>
            <a:off x="-28904" y="1448192"/>
            <a:ext cx="2776016" cy="2308324"/>
          </a:xfrm>
          <a:prstGeom prst="rect">
            <a:avLst/>
          </a:prstGeom>
          <a:noFill/>
        </p:spPr>
        <p:txBody>
          <a:bodyPr wrap="none" rtlCol="0">
            <a:spAutoFit/>
          </a:bodyPr>
          <a:lstStyle/>
          <a:p>
            <a:pPr marL="380990" indent="-380990">
              <a:buFont typeface="Arial" charset="0"/>
              <a:buChar char="•"/>
            </a:pPr>
            <a:r>
              <a:rPr lang="en-US" sz="2400" dirty="0" err="1">
                <a:latin typeface="Helvetica Neue" charset="0"/>
                <a:ea typeface="Helvetica Neue" charset="0"/>
                <a:cs typeface="Helvetica Neue" charset="0"/>
              </a:rPr>
              <a:t>Driver.py</a:t>
            </a:r>
            <a:endParaRPr lang="en-US" sz="2400" dirty="0">
              <a:latin typeface="Helvetica Neue" charset="0"/>
              <a:ea typeface="Helvetica Neue" charset="0"/>
              <a:cs typeface="Helvetica Neue" charset="0"/>
            </a:endParaRPr>
          </a:p>
          <a:p>
            <a:pPr marL="380990" indent="-380990">
              <a:buFont typeface="Arial" charset="0"/>
              <a:buChar char="•"/>
            </a:pPr>
            <a:r>
              <a:rPr lang="en-US" sz="2400" dirty="0">
                <a:latin typeface="Helvetica Neue" charset="0"/>
                <a:ea typeface="Helvetica Neue" charset="0"/>
                <a:cs typeface="Helvetica Neue" charset="0"/>
              </a:rPr>
              <a:t>Sample queries</a:t>
            </a:r>
          </a:p>
          <a:p>
            <a:pPr marL="380990" indent="-380990">
              <a:buFont typeface="Arial" charset="0"/>
              <a:buChar char="•"/>
            </a:pPr>
            <a:r>
              <a:rPr lang="en-US" sz="2400" dirty="0">
                <a:latin typeface="Helvetica Neue" charset="0"/>
                <a:ea typeface="Helvetica Neue" charset="0"/>
                <a:cs typeface="Helvetica Neue" charset="0"/>
              </a:rPr>
              <a:t>Constraints</a:t>
            </a:r>
          </a:p>
          <a:p>
            <a:pPr marL="990575" lvl="1" indent="-380990">
              <a:buFont typeface="Arial" charset="0"/>
              <a:buChar char="•"/>
            </a:pPr>
            <a:r>
              <a:rPr lang="en-US" sz="2400" dirty="0">
                <a:latin typeface="Helvetica Neue" charset="0"/>
                <a:ea typeface="Helvetica Neue" charset="0"/>
                <a:cs typeface="Helvetica Neue" charset="0"/>
              </a:rPr>
              <a:t>SLO</a:t>
            </a:r>
          </a:p>
          <a:p>
            <a:pPr marL="990575" lvl="1" indent="-380990">
              <a:buFont typeface="Arial" charset="0"/>
              <a:buChar char="•"/>
            </a:pPr>
            <a:r>
              <a:rPr lang="en-US" sz="2400" dirty="0">
                <a:latin typeface="Helvetica Neue" charset="0"/>
                <a:ea typeface="Helvetica Neue" charset="0"/>
                <a:cs typeface="Helvetica Neue" charset="0"/>
              </a:rPr>
              <a:t>Throughput</a:t>
            </a:r>
          </a:p>
          <a:p>
            <a:pPr marL="990575" lvl="1" indent="-380990">
              <a:buFont typeface="Arial" charset="0"/>
              <a:buChar char="•"/>
            </a:pPr>
            <a:r>
              <a:rPr lang="en-US" sz="2400" dirty="0">
                <a:latin typeface="Helvetica Neue" charset="0"/>
                <a:ea typeface="Helvetica Neue" charset="0"/>
                <a:cs typeface="Helvetica Neue" charset="0"/>
              </a:rPr>
              <a:t>Cost</a:t>
            </a:r>
          </a:p>
        </p:txBody>
      </p:sp>
      <p:sp>
        <p:nvSpPr>
          <p:cNvPr id="8" name="TextBox 7"/>
          <p:cNvSpPr txBox="1"/>
          <p:nvPr/>
        </p:nvSpPr>
        <p:spPr>
          <a:xfrm>
            <a:off x="9921889" y="1329187"/>
            <a:ext cx="2591844" cy="1938992"/>
          </a:xfrm>
          <a:prstGeom prst="rect">
            <a:avLst/>
          </a:prstGeom>
          <a:noFill/>
        </p:spPr>
        <p:txBody>
          <a:bodyPr wrap="square" rtlCol="0">
            <a:spAutoFit/>
          </a:bodyPr>
          <a:lstStyle/>
          <a:p>
            <a:pPr marL="0" lvl="1" defTabSz="1219170">
              <a:defRPr/>
            </a:pPr>
            <a:r>
              <a:rPr lang="en-US" sz="2400" dirty="0">
                <a:latin typeface="Helvetica Neue" charset="0"/>
                <a:ea typeface="Helvetica Neue" charset="0"/>
                <a:cs typeface="Helvetica Neue" charset="0"/>
              </a:rPr>
              <a:t>Per model </a:t>
            </a:r>
            <a:r>
              <a:rPr lang="en-US" sz="2400" dirty="0" err="1">
                <a:latin typeface="Helvetica Neue" charset="0"/>
                <a:ea typeface="Helvetica Neue" charset="0"/>
                <a:cs typeface="Helvetica Neue" charset="0"/>
              </a:rPr>
              <a:t>conf</a:t>
            </a:r>
            <a:endParaRPr lang="en-US" sz="2400" dirty="0">
              <a:latin typeface="Helvetica Neue" charset="0"/>
              <a:ea typeface="Helvetica Neue" charset="0"/>
              <a:cs typeface="Helvetica Neue" charset="0"/>
            </a:endParaRPr>
          </a:p>
          <a:p>
            <a:pPr marL="380990" lvl="1" indent="-380990" defTabSz="1219170">
              <a:buFont typeface="Arial" charset="0"/>
              <a:buChar char="•"/>
              <a:defRPr/>
            </a:pPr>
            <a:r>
              <a:rPr lang="en-US" sz="2400" dirty="0">
                <a:latin typeface="Helvetica Neue" charset="0"/>
                <a:ea typeface="Helvetica Neue" charset="0"/>
                <a:cs typeface="Helvetica Neue" charset="0"/>
              </a:rPr>
              <a:t>Batch size</a:t>
            </a:r>
          </a:p>
          <a:p>
            <a:pPr marL="380990" lvl="1" indent="-380990" defTabSz="1219170">
              <a:buFont typeface="Arial" charset="0"/>
              <a:buChar char="•"/>
              <a:defRPr/>
            </a:pPr>
            <a:r>
              <a:rPr lang="en-US" sz="2400" dirty="0">
                <a:latin typeface="Helvetica Neue" charset="0"/>
                <a:ea typeface="Helvetica Neue" charset="0"/>
                <a:cs typeface="Helvetica Neue" charset="0"/>
              </a:rPr>
              <a:t>#replicas</a:t>
            </a:r>
          </a:p>
          <a:p>
            <a:pPr marL="380990" lvl="1" indent="-380990" defTabSz="1219170">
              <a:buFont typeface="Arial" charset="0"/>
              <a:buChar char="•"/>
              <a:defRPr/>
            </a:pPr>
            <a:r>
              <a:rPr lang="en-US" sz="2400" dirty="0">
                <a:latin typeface="Helvetica Neue" charset="0"/>
                <a:ea typeface="Helvetica Neue" charset="0"/>
                <a:cs typeface="Helvetica Neue" charset="0"/>
              </a:rPr>
              <a:t>Resource bundle</a:t>
            </a:r>
          </a:p>
        </p:txBody>
      </p:sp>
      <p:sp>
        <p:nvSpPr>
          <p:cNvPr id="9" name="Right Arrow 8"/>
          <p:cNvSpPr/>
          <p:nvPr/>
        </p:nvSpPr>
        <p:spPr>
          <a:xfrm>
            <a:off x="2286001" y="1981200"/>
            <a:ext cx="529164"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ight Arrow 9"/>
          <p:cNvSpPr/>
          <p:nvPr/>
        </p:nvSpPr>
        <p:spPr>
          <a:xfrm>
            <a:off x="9772650" y="1914616"/>
            <a:ext cx="336551"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urved Left Arrow 11"/>
          <p:cNvSpPr/>
          <p:nvPr/>
        </p:nvSpPr>
        <p:spPr>
          <a:xfrm rot="1282384">
            <a:off x="11446564" y="2440767"/>
            <a:ext cx="649512" cy="1727200"/>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 smtClean="0"/>
              <a:pPr/>
              <a:t>78</a:t>
            </a:fld>
            <a:endParaRPr lang="en"/>
          </a:p>
        </p:txBody>
      </p:sp>
    </p:spTree>
    <p:extLst>
      <p:ext uri="{BB962C8B-B14F-4D97-AF65-F5344CB8AC3E}">
        <p14:creationId xmlns:p14="http://schemas.microsoft.com/office/powerpoint/2010/main" val="14970203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10" y="326863"/>
            <a:ext cx="11360799" cy="763599"/>
          </a:xfrm>
        </p:spPr>
        <p:txBody>
          <a:bodyPr>
            <a:normAutofit fontScale="90000"/>
          </a:bodyPr>
          <a:lstStyle/>
          <a:p>
            <a:r>
              <a:rPr lang="en-US" b="1" dirty="0" err="1">
                <a:solidFill>
                  <a:srgbClr val="003261"/>
                </a:solidFill>
                <a:latin typeface="Helvetica" charset="0"/>
                <a:ea typeface="Helvetica" charset="0"/>
                <a:cs typeface="Helvetica" charset="0"/>
              </a:rPr>
              <a:t>InferLine</a:t>
            </a:r>
            <a:r>
              <a:rPr lang="en-US" b="1" dirty="0">
                <a:solidFill>
                  <a:srgbClr val="003261"/>
                </a:solidFill>
                <a:latin typeface="Helvetica" charset="0"/>
                <a:ea typeface="Helvetica" charset="0"/>
                <a:cs typeface="Helvetica" charset="0"/>
              </a:rPr>
              <a:t>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65" y="1329187"/>
            <a:ext cx="6561668" cy="5528813"/>
          </a:xfrm>
          <a:prstGeom prst="rect">
            <a:avLst/>
          </a:prstGeom>
        </p:spPr>
      </p:pic>
      <p:sp>
        <p:nvSpPr>
          <p:cNvPr id="3" name="Rounded Rectangle 2"/>
          <p:cNvSpPr/>
          <p:nvPr/>
        </p:nvSpPr>
        <p:spPr>
          <a:xfrm>
            <a:off x="2815165" y="1356966"/>
            <a:ext cx="2586569" cy="218210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Profiler</a:t>
            </a:r>
          </a:p>
        </p:txBody>
      </p:sp>
      <p:sp>
        <p:nvSpPr>
          <p:cNvPr id="7" name="TextBox 6"/>
          <p:cNvSpPr txBox="1"/>
          <p:nvPr/>
        </p:nvSpPr>
        <p:spPr>
          <a:xfrm>
            <a:off x="-28904" y="1448192"/>
            <a:ext cx="2776016" cy="2308324"/>
          </a:xfrm>
          <a:prstGeom prst="rect">
            <a:avLst/>
          </a:prstGeom>
          <a:noFill/>
        </p:spPr>
        <p:txBody>
          <a:bodyPr wrap="none" rtlCol="0">
            <a:spAutoFit/>
          </a:bodyPr>
          <a:lstStyle/>
          <a:p>
            <a:pPr marL="380990" indent="-380990">
              <a:buFont typeface="Arial" charset="0"/>
              <a:buChar char="•"/>
            </a:pPr>
            <a:r>
              <a:rPr lang="en-US" sz="2400" dirty="0" err="1">
                <a:latin typeface="Helvetica Neue" charset="0"/>
                <a:ea typeface="Helvetica Neue" charset="0"/>
                <a:cs typeface="Helvetica Neue" charset="0"/>
              </a:rPr>
              <a:t>Driver.py</a:t>
            </a:r>
            <a:endParaRPr lang="en-US" sz="2400" dirty="0">
              <a:latin typeface="Helvetica Neue" charset="0"/>
              <a:ea typeface="Helvetica Neue" charset="0"/>
              <a:cs typeface="Helvetica Neue" charset="0"/>
            </a:endParaRPr>
          </a:p>
          <a:p>
            <a:pPr marL="380990" indent="-380990">
              <a:buFont typeface="Arial" charset="0"/>
              <a:buChar char="•"/>
            </a:pPr>
            <a:r>
              <a:rPr lang="en-US" sz="2400" dirty="0">
                <a:latin typeface="Helvetica Neue" charset="0"/>
                <a:ea typeface="Helvetica Neue" charset="0"/>
                <a:cs typeface="Helvetica Neue" charset="0"/>
              </a:rPr>
              <a:t>Sample queries</a:t>
            </a:r>
          </a:p>
          <a:p>
            <a:pPr marL="380990" indent="-380990">
              <a:buFont typeface="Arial" charset="0"/>
              <a:buChar char="•"/>
            </a:pPr>
            <a:r>
              <a:rPr lang="en-US" sz="2400" dirty="0">
                <a:latin typeface="Helvetica Neue" charset="0"/>
                <a:ea typeface="Helvetica Neue" charset="0"/>
                <a:cs typeface="Helvetica Neue" charset="0"/>
              </a:rPr>
              <a:t>Constraints</a:t>
            </a:r>
          </a:p>
          <a:p>
            <a:pPr marL="990575" lvl="1" indent="-380990">
              <a:buFont typeface="Arial" charset="0"/>
              <a:buChar char="•"/>
            </a:pPr>
            <a:r>
              <a:rPr lang="en-US" sz="2400" dirty="0">
                <a:latin typeface="Helvetica Neue" charset="0"/>
                <a:ea typeface="Helvetica Neue" charset="0"/>
                <a:cs typeface="Helvetica Neue" charset="0"/>
              </a:rPr>
              <a:t>SLO</a:t>
            </a:r>
          </a:p>
          <a:p>
            <a:pPr marL="990575" lvl="1" indent="-380990">
              <a:buFont typeface="Arial" charset="0"/>
              <a:buChar char="•"/>
            </a:pPr>
            <a:r>
              <a:rPr lang="en-US" sz="2400" dirty="0">
                <a:latin typeface="Helvetica Neue" charset="0"/>
                <a:ea typeface="Helvetica Neue" charset="0"/>
                <a:cs typeface="Helvetica Neue" charset="0"/>
              </a:rPr>
              <a:t>Throughput</a:t>
            </a:r>
          </a:p>
          <a:p>
            <a:pPr marL="990575" lvl="1" indent="-380990">
              <a:buFont typeface="Arial" charset="0"/>
              <a:buChar char="•"/>
            </a:pPr>
            <a:r>
              <a:rPr lang="en-US" sz="2400" dirty="0">
                <a:latin typeface="Helvetica Neue" charset="0"/>
                <a:ea typeface="Helvetica Neue" charset="0"/>
                <a:cs typeface="Helvetica Neue" charset="0"/>
              </a:rPr>
              <a:t>Cost</a:t>
            </a:r>
          </a:p>
        </p:txBody>
      </p:sp>
      <p:sp>
        <p:nvSpPr>
          <p:cNvPr id="8" name="TextBox 7"/>
          <p:cNvSpPr txBox="1"/>
          <p:nvPr/>
        </p:nvSpPr>
        <p:spPr>
          <a:xfrm>
            <a:off x="9921889" y="1329187"/>
            <a:ext cx="2608777" cy="1938992"/>
          </a:xfrm>
          <a:prstGeom prst="rect">
            <a:avLst/>
          </a:prstGeom>
          <a:noFill/>
        </p:spPr>
        <p:txBody>
          <a:bodyPr wrap="square" rtlCol="0">
            <a:spAutoFit/>
          </a:bodyPr>
          <a:lstStyle/>
          <a:p>
            <a:pPr marL="0" lvl="1" defTabSz="1219170">
              <a:defRPr/>
            </a:pPr>
            <a:r>
              <a:rPr lang="en-US" sz="2400" dirty="0">
                <a:latin typeface="Helvetica Neue" charset="0"/>
                <a:ea typeface="Helvetica Neue" charset="0"/>
                <a:cs typeface="Helvetica Neue" charset="0"/>
              </a:rPr>
              <a:t>Per model </a:t>
            </a:r>
            <a:r>
              <a:rPr lang="en-US" sz="2400" dirty="0" err="1">
                <a:latin typeface="Helvetica Neue" charset="0"/>
                <a:ea typeface="Helvetica Neue" charset="0"/>
                <a:cs typeface="Helvetica Neue" charset="0"/>
              </a:rPr>
              <a:t>conf</a:t>
            </a:r>
            <a:endParaRPr lang="en-US" sz="2400" dirty="0">
              <a:latin typeface="Helvetica Neue" charset="0"/>
              <a:ea typeface="Helvetica Neue" charset="0"/>
              <a:cs typeface="Helvetica Neue" charset="0"/>
            </a:endParaRPr>
          </a:p>
          <a:p>
            <a:pPr marL="380990" lvl="1" indent="-380990" defTabSz="1219170">
              <a:buFont typeface="Arial" charset="0"/>
              <a:buChar char="•"/>
              <a:defRPr/>
            </a:pPr>
            <a:r>
              <a:rPr lang="en-US" sz="2400" dirty="0">
                <a:latin typeface="Helvetica Neue" charset="0"/>
                <a:ea typeface="Helvetica Neue" charset="0"/>
                <a:cs typeface="Helvetica Neue" charset="0"/>
              </a:rPr>
              <a:t>Batch size</a:t>
            </a:r>
          </a:p>
          <a:p>
            <a:pPr marL="380990" lvl="1" indent="-380990" defTabSz="1219170">
              <a:buFont typeface="Arial" charset="0"/>
              <a:buChar char="•"/>
              <a:defRPr/>
            </a:pPr>
            <a:r>
              <a:rPr lang="en-US" sz="2400" dirty="0">
                <a:latin typeface="Helvetica Neue" charset="0"/>
                <a:ea typeface="Helvetica Neue" charset="0"/>
                <a:cs typeface="Helvetica Neue" charset="0"/>
              </a:rPr>
              <a:t>#replicas</a:t>
            </a:r>
          </a:p>
          <a:p>
            <a:pPr marL="380990" lvl="1" indent="-380990" defTabSz="1219170">
              <a:buFont typeface="Arial" charset="0"/>
              <a:buChar char="•"/>
              <a:defRPr/>
            </a:pPr>
            <a:r>
              <a:rPr lang="en-US" sz="2400" dirty="0">
                <a:latin typeface="Helvetica Neue" charset="0"/>
                <a:ea typeface="Helvetica Neue" charset="0"/>
                <a:cs typeface="Helvetica Neue" charset="0"/>
              </a:rPr>
              <a:t>Resource bundle</a:t>
            </a:r>
          </a:p>
        </p:txBody>
      </p:sp>
      <p:sp>
        <p:nvSpPr>
          <p:cNvPr id="9" name="Right Arrow 8"/>
          <p:cNvSpPr/>
          <p:nvPr/>
        </p:nvSpPr>
        <p:spPr>
          <a:xfrm>
            <a:off x="2286001" y="1981200"/>
            <a:ext cx="529164"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ight Arrow 9"/>
          <p:cNvSpPr/>
          <p:nvPr/>
        </p:nvSpPr>
        <p:spPr>
          <a:xfrm>
            <a:off x="9772650" y="1914616"/>
            <a:ext cx="336551" cy="106680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Curved Left Arrow 11"/>
          <p:cNvSpPr/>
          <p:nvPr/>
        </p:nvSpPr>
        <p:spPr>
          <a:xfrm rot="1282384">
            <a:off x="11446564" y="2440767"/>
            <a:ext cx="649512" cy="1727200"/>
          </a:xfrm>
          <a:prstGeom prst="curved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6" name="Slide Number Placeholder 5"/>
          <p:cNvSpPr>
            <a:spLocks noGrp="1"/>
          </p:cNvSpPr>
          <p:nvPr>
            <p:ph type="sldNum" idx="12"/>
          </p:nvPr>
        </p:nvSpPr>
        <p:spPr/>
        <p:txBody>
          <a:bodyPr/>
          <a:lstStyle/>
          <a:p>
            <a:fld id="{00000000-1234-1234-1234-123412341234}" type="slidenum">
              <a:rPr lang="en" smtClean="0"/>
              <a:pPr/>
              <a:t>79</a:t>
            </a:fld>
            <a:endParaRPr lang="en"/>
          </a:p>
        </p:txBody>
      </p:sp>
    </p:spTree>
    <p:extLst>
      <p:ext uri="{BB962C8B-B14F-4D97-AF65-F5344CB8AC3E}">
        <p14:creationId xmlns:p14="http://schemas.microsoft.com/office/powerpoint/2010/main" val="481736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05032">
            <a:off x="1170533" y="3136086"/>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554" y="1571626"/>
            <a:ext cx="6118529" cy="1801019"/>
          </a:xfrm>
          <a:prstGeom prst="rect">
            <a:avLst/>
          </a:prstGeom>
        </p:spPr>
      </p:pic>
      <p:sp>
        <p:nvSpPr>
          <p:cNvPr id="6" name="Title 1"/>
          <p:cNvSpPr txBox="1">
            <a:spLocks/>
          </p:cNvSpPr>
          <p:nvPr/>
        </p:nvSpPr>
        <p:spPr>
          <a:xfrm>
            <a:off x="290511" y="246063"/>
            <a:ext cx="11796714" cy="1325563"/>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4800" b="1" i="1" dirty="0" smtClean="0">
                <a:solidFill>
                  <a:srgbClr val="FF0000"/>
                </a:solidFill>
                <a:latin typeface="Futura-BoldOblique" charset="0"/>
                <a:ea typeface="Futura-BoldOblique" charset="0"/>
                <a:cs typeface="Futura-BoldOblique" charset="0"/>
              </a:rPr>
              <a:t>Prediction-Serving Challenges</a:t>
            </a:r>
            <a:endParaRPr lang="en-US" sz="4800" b="1" dirty="0">
              <a:solidFill>
                <a:schemeClr val="accent4">
                  <a:lumMod val="75000"/>
                </a:schemeClr>
              </a:solidFill>
              <a:latin typeface="Helvetica Neue Medium" charset="0"/>
              <a:ea typeface="Helvetica Neue Medium" charset="0"/>
              <a:cs typeface="Helvetica Neue Medium" charset="0"/>
            </a:endParaRPr>
          </a:p>
        </p:txBody>
      </p:sp>
      <p:sp>
        <p:nvSpPr>
          <p:cNvPr id="8" name="Rectangle 7"/>
          <p:cNvSpPr/>
          <p:nvPr/>
        </p:nvSpPr>
        <p:spPr>
          <a:xfrm>
            <a:off x="290511" y="5523250"/>
            <a:ext cx="5420478"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Support low-latency, high-throughput serving workloads</a:t>
            </a:r>
            <a:endParaRPr lang="en-US" sz="3000" i="1" dirty="0">
              <a:latin typeface="Helvetica Neue Light" charset="0"/>
              <a:ea typeface="Helvetica Neue Light" charset="0"/>
              <a:cs typeface="Helvetica Neue Light" charset="0"/>
            </a:endParaRPr>
          </a:p>
        </p:txBody>
      </p:sp>
      <p:grpSp>
        <p:nvGrpSpPr>
          <p:cNvPr id="51" name="Group 50"/>
          <p:cNvGrpSpPr/>
          <p:nvPr/>
        </p:nvGrpSpPr>
        <p:grpSpPr>
          <a:xfrm>
            <a:off x="6785670" y="1956634"/>
            <a:ext cx="4997115" cy="2541345"/>
            <a:chOff x="597938" y="2491245"/>
            <a:chExt cx="11345409" cy="4458369"/>
          </a:xfrm>
        </p:grpSpPr>
        <p:cxnSp>
          <p:nvCxnSpPr>
            <p:cNvPr id="9" name="Straight Arrow Connector 8"/>
            <p:cNvCxnSpPr/>
            <p:nvPr/>
          </p:nvCxnSpPr>
          <p:spPr>
            <a:xfrm flipH="1" flipV="1">
              <a:off x="1931632" y="3999575"/>
              <a:ext cx="70804" cy="203497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40813" y="4084578"/>
              <a:ext cx="1127232"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a:t>
              </a:r>
              <a:endParaRPr lang="en-US" sz="4400" b="1" dirty="0">
                <a:solidFill>
                  <a:schemeClr val="bg1"/>
                </a:solidFill>
                <a:latin typeface="Helvetica Neue" charset="0"/>
                <a:ea typeface="Helvetica Neue" charset="0"/>
                <a:cs typeface="Helvetica Neue" charset="0"/>
              </a:endParaRPr>
            </a:p>
          </p:txBody>
        </p:sp>
        <p:pic>
          <p:nvPicPr>
            <p:cNvPr id="11" name="Picture 1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14806" y="2682823"/>
              <a:ext cx="2461613" cy="1097280"/>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7969" y="2682823"/>
              <a:ext cx="2357373" cy="1097280"/>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74188" y="2682823"/>
              <a:ext cx="1539850" cy="1097280"/>
            </a:xfrm>
            <a:prstGeom prst="rect">
              <a:avLst/>
            </a:prstGeom>
          </p:spPr>
        </p:pic>
        <p:pic>
          <p:nvPicPr>
            <p:cNvPr id="17" name="Picture 1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58528" y="2491245"/>
              <a:ext cx="1503574" cy="1288858"/>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12665" y="2682823"/>
              <a:ext cx="2130682" cy="1097280"/>
            </a:xfrm>
            <a:prstGeom prst="rect">
              <a:avLst/>
            </a:prstGeom>
          </p:spPr>
        </p:pic>
        <p:pic>
          <p:nvPicPr>
            <p:cNvPr id="21" name="Picture 20"/>
            <p:cNvPicPr>
              <a:picLocks noChangeAspect="1"/>
            </p:cNvPicPr>
            <p:nvPr/>
          </p:nvPicPr>
          <p:blipFill>
            <a:blip r:embed="rId10"/>
            <a:stretch>
              <a:fillRect/>
            </a:stretch>
          </p:blipFill>
          <p:spPr>
            <a:xfrm>
              <a:off x="7350368" y="5227852"/>
              <a:ext cx="2032000" cy="736600"/>
            </a:xfrm>
            <a:prstGeom prst="rect">
              <a:avLst/>
            </a:prstGeom>
          </p:spPr>
        </p:pic>
        <p:grpSp>
          <p:nvGrpSpPr>
            <p:cNvPr id="22" name="Group 21"/>
            <p:cNvGrpSpPr/>
            <p:nvPr/>
          </p:nvGrpSpPr>
          <p:grpSpPr>
            <a:xfrm>
              <a:off x="3033109" y="5087848"/>
              <a:ext cx="2326716" cy="1095106"/>
              <a:chOff x="5142568" y="1782082"/>
              <a:chExt cx="2913611" cy="1371336"/>
            </a:xfrm>
          </p:grpSpPr>
          <p:pic>
            <p:nvPicPr>
              <p:cNvPr id="23" name="Picture 2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42568" y="1782082"/>
                <a:ext cx="2913611" cy="1068324"/>
              </a:xfrm>
              <a:prstGeom prst="rect">
                <a:avLst/>
              </a:prstGeom>
            </p:spPr>
          </p:pic>
          <p:sp>
            <p:nvSpPr>
              <p:cNvPr id="24" name="TextBox 23"/>
              <p:cNvSpPr txBox="1"/>
              <p:nvPr/>
            </p:nvSpPr>
            <p:spPr>
              <a:xfrm>
                <a:off x="6503490" y="2650350"/>
                <a:ext cx="1106050" cy="503068"/>
              </a:xfrm>
              <a:prstGeom prst="rect">
                <a:avLst/>
              </a:prstGeom>
              <a:noFill/>
            </p:spPr>
            <p:txBody>
              <a:bodyPr wrap="none" rtlCol="0">
                <a:spAutoFit/>
              </a:bodyPr>
              <a:lstStyle/>
              <a:p>
                <a:r>
                  <a:rPr lang="en-US" sz="2400" dirty="0" smtClean="0">
                    <a:latin typeface="Gill Sans Light" charset="0"/>
                    <a:ea typeface="Gill Sans Light" charset="0"/>
                    <a:cs typeface="Gill Sans Light" charset="0"/>
                  </a:rPr>
                  <a:t>Create</a:t>
                </a:r>
              </a:p>
            </p:txBody>
          </p:sp>
        </p:grpSp>
        <p:grpSp>
          <p:nvGrpSpPr>
            <p:cNvPr id="25" name="Group 24"/>
            <p:cNvGrpSpPr/>
            <p:nvPr/>
          </p:nvGrpSpPr>
          <p:grpSpPr>
            <a:xfrm>
              <a:off x="10121682" y="5211156"/>
              <a:ext cx="1711628" cy="1180396"/>
              <a:chOff x="8558827" y="2824768"/>
              <a:chExt cx="1711628" cy="1180396"/>
            </a:xfrm>
          </p:grpSpPr>
          <p:pic>
            <p:nvPicPr>
              <p:cNvPr id="26" name="Picture 25"/>
              <p:cNvPicPr>
                <a:picLocks noChangeAspect="1"/>
              </p:cNvPicPr>
              <p:nvPr/>
            </p:nvPicPr>
            <p:blipFill>
              <a:blip r:embed="rId12"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8558827" y="2824768"/>
                <a:ext cx="1593117" cy="1004889"/>
              </a:xfrm>
              <a:prstGeom prst="rect">
                <a:avLst/>
              </a:prstGeom>
            </p:spPr>
          </p:pic>
          <p:sp>
            <p:nvSpPr>
              <p:cNvPr id="27" name="Rectangle 26"/>
              <p:cNvSpPr/>
              <p:nvPr/>
            </p:nvSpPr>
            <p:spPr>
              <a:xfrm>
                <a:off x="9197725" y="3235723"/>
                <a:ext cx="1072730" cy="769441"/>
              </a:xfrm>
              <a:prstGeom prst="rect">
                <a:avLst/>
              </a:prstGeom>
            </p:spPr>
            <p:txBody>
              <a:bodyPr wrap="none">
                <a:spAutoFit/>
              </a:bodyPr>
              <a:lstStyle/>
              <a:p>
                <a:r>
                  <a:rPr lang="en-US" sz="4400" b="1" dirty="0" smtClean="0">
                    <a:solidFill>
                      <a:schemeClr val="bg1"/>
                    </a:solidFill>
                    <a:latin typeface="HelveticaNeue" charset="0"/>
                  </a:rPr>
                  <a:t>VW</a:t>
                </a:r>
                <a:endParaRPr lang="en-US" sz="4400" dirty="0">
                  <a:solidFill>
                    <a:schemeClr val="bg1"/>
                  </a:solidFill>
                </a:endParaRPr>
              </a:p>
            </p:txBody>
          </p:sp>
        </p:grpSp>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62656" y="5392670"/>
              <a:ext cx="1636427" cy="1333688"/>
            </a:xfrm>
            <a:prstGeom prst="rect">
              <a:avLst/>
            </a:prstGeom>
          </p:spPr>
        </p:pic>
        <p:sp>
          <p:nvSpPr>
            <p:cNvPr id="29" name="Rectangle 28"/>
            <p:cNvSpPr/>
            <p:nvPr/>
          </p:nvSpPr>
          <p:spPr>
            <a:xfrm>
              <a:off x="4119897" y="6193694"/>
              <a:ext cx="1940552" cy="755920"/>
            </a:xfrm>
            <a:prstGeom prst="rect">
              <a:avLst/>
            </a:prstGeom>
          </p:spPr>
          <p:txBody>
            <a:bodyPr wrap="none">
              <a:spAutoFit/>
            </a:bodyPr>
            <a:lstStyle/>
            <a:p>
              <a:r>
                <a:rPr lang="en-US" sz="2200" dirty="0" err="1">
                  <a:latin typeface="Helvetica" charset="0"/>
                  <a:ea typeface="Helvetica" charset="0"/>
                  <a:cs typeface="Helvetica" charset="0"/>
                </a:rPr>
                <a:t>Caffe</a:t>
              </a:r>
              <a:endParaRPr lang="en-US" sz="2200" dirty="0">
                <a:latin typeface="Helvetica" charset="0"/>
                <a:ea typeface="Helvetica" charset="0"/>
                <a:cs typeface="Helvetica" charset="0"/>
              </a:endParaRPr>
            </a:p>
          </p:txBody>
        </p:sp>
        <p:pic>
          <p:nvPicPr>
            <p:cNvPr id="30" name="Picture 2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86284" y="6048866"/>
              <a:ext cx="1629157" cy="776071"/>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894392" y="6420124"/>
              <a:ext cx="2047697" cy="493916"/>
            </a:xfrm>
            <a:prstGeom prst="rect">
              <a:avLst/>
            </a:prstGeom>
          </p:spPr>
        </p:pic>
        <p:pic>
          <p:nvPicPr>
            <p:cNvPr id="32" name="Picture 3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97938" y="5357224"/>
              <a:ext cx="2067648" cy="477856"/>
            </a:xfrm>
            <a:prstGeom prst="rect">
              <a:avLst/>
            </a:prstGeom>
          </p:spPr>
        </p:pic>
        <p:cxnSp>
          <p:nvCxnSpPr>
            <p:cNvPr id="33" name="Straight Arrow Connector 32"/>
            <p:cNvCxnSpPr/>
            <p:nvPr/>
          </p:nvCxnSpPr>
          <p:spPr>
            <a:xfrm flipV="1">
              <a:off x="1237488" y="3944112"/>
              <a:ext cx="560832" cy="141311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665586" y="3978765"/>
              <a:ext cx="1259330" cy="13197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570290" y="3999574"/>
              <a:ext cx="93940" cy="221647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2276749" y="3897823"/>
              <a:ext cx="3399671" cy="156698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094968" y="3950692"/>
              <a:ext cx="816840" cy="15446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489956" y="3905374"/>
              <a:ext cx="2100904" cy="15820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642356" y="3905374"/>
              <a:ext cx="3646253" cy="173449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182320" y="3950692"/>
              <a:ext cx="5106289" cy="10443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9215441" y="3872867"/>
              <a:ext cx="1225569" cy="12746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7399009" y="3905374"/>
              <a:ext cx="2672571" cy="22883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99457" y="3857928"/>
              <a:ext cx="41674" cy="235811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4859325" y="3978766"/>
              <a:ext cx="3401975" cy="115565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151431" y="3970900"/>
              <a:ext cx="1909902" cy="231622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2665586" y="3905374"/>
              <a:ext cx="1292827" cy="212836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2817986" y="3920032"/>
              <a:ext cx="3480948" cy="22661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750363" y="3872867"/>
              <a:ext cx="1353911" cy="15628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4069" y="5966100"/>
              <a:ext cx="1707129" cy="908047"/>
            </a:xfrm>
            <a:prstGeom prst="rect">
              <a:avLst/>
            </a:prstGeom>
          </p:spPr>
        </p:pic>
        <p:sp>
          <p:nvSpPr>
            <p:cNvPr id="50" name="Slide Number Placeholder 8"/>
            <p:cNvSpPr txBox="1">
              <a:spLocks/>
            </p:cNvSpPr>
            <p:nvPr/>
          </p:nvSpPr>
          <p:spPr>
            <a:xfrm>
              <a:off x="8763000" y="65087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Helvetica Neue" charset="0"/>
                  <a:ea typeface="Helvetica Neue" charset="0"/>
                  <a:cs typeface="Helvetica Neue"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C2A921A-EC74-6F4D-8465-D463C43FF014}" type="slidenum">
                <a:rPr lang="en-US" smtClean="0">
                  <a:solidFill>
                    <a:prstClr val="black">
                      <a:tint val="75000"/>
                    </a:prstClr>
                  </a:solidFill>
                </a:rPr>
                <a:pPr/>
                <a:t>8</a:t>
              </a:fld>
              <a:endParaRPr lang="en-US">
                <a:solidFill>
                  <a:prstClr val="black">
                    <a:tint val="75000"/>
                  </a:prstClr>
                </a:solidFill>
              </a:endParaRPr>
            </a:p>
          </p:txBody>
        </p:sp>
      </p:grpSp>
      <p:sp>
        <p:nvSpPr>
          <p:cNvPr id="53" name="Rectangle 52"/>
          <p:cNvSpPr/>
          <p:nvPr/>
        </p:nvSpPr>
        <p:spPr>
          <a:xfrm>
            <a:off x="6479915" y="5101123"/>
            <a:ext cx="5453871" cy="1015663"/>
          </a:xfrm>
          <a:prstGeom prst="rect">
            <a:avLst/>
          </a:prstGeom>
        </p:spPr>
        <p:txBody>
          <a:bodyPr wrap="square">
            <a:spAutoFit/>
          </a:bodyPr>
          <a:lstStyle/>
          <a:p>
            <a:pPr algn="ctr"/>
            <a:r>
              <a:rPr lang="en-US" sz="3000" i="1" dirty="0" smtClean="0">
                <a:solidFill>
                  <a:srgbClr val="FF0000"/>
                </a:solidFill>
                <a:latin typeface="Helvetica Neue Light" charset="0"/>
                <a:ea typeface="Helvetica Neue Light" charset="0"/>
                <a:cs typeface="Helvetica Neue Light" charset="0"/>
              </a:rPr>
              <a:t>Large and growing ecosystem of ML models and frameworks</a:t>
            </a:r>
            <a:endParaRPr lang="en-US" sz="3000" i="1"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0845086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382" y="1219201"/>
            <a:ext cx="10906125" cy="4131464"/>
          </a:xfrm>
        </p:spPr>
        <p:txBody>
          <a:bodyPr>
            <a:normAutofit/>
          </a:bodyPr>
          <a:lstStyle/>
          <a:p>
            <a:pPr>
              <a:spcBef>
                <a:spcPts val="2400"/>
              </a:spcBef>
              <a:buSzPct val="75000"/>
            </a:pPr>
            <a:r>
              <a:rPr lang="en-US" dirty="0" smtClean="0"/>
              <a:t>Challenges of serving increasingly </a:t>
            </a:r>
            <a:r>
              <a:rPr lang="en-US" i="1" dirty="0" smtClean="0">
                <a:solidFill>
                  <a:srgbClr val="FF0000"/>
                </a:solidFill>
              </a:rPr>
              <a:t>complex models </a:t>
            </a:r>
            <a:r>
              <a:rPr lang="en-US" dirty="0" smtClean="0"/>
              <a:t>trained in </a:t>
            </a:r>
            <a:r>
              <a:rPr lang="en-US" i="1" dirty="0" smtClean="0">
                <a:solidFill>
                  <a:srgbClr val="FF0000"/>
                </a:solidFill>
              </a:rPr>
              <a:t>variety of frameworks </a:t>
            </a:r>
            <a:r>
              <a:rPr lang="en-US" dirty="0" smtClean="0"/>
              <a:t>while meeting </a:t>
            </a:r>
            <a:r>
              <a:rPr lang="en-US" i="1" dirty="0" smtClean="0">
                <a:solidFill>
                  <a:srgbClr val="FF0000"/>
                </a:solidFill>
              </a:rPr>
              <a:t>strict performance demands</a:t>
            </a:r>
          </a:p>
          <a:p>
            <a:pPr>
              <a:spcBef>
                <a:spcPts val="2400"/>
              </a:spcBef>
              <a:buSzPct val="75000"/>
            </a:pPr>
            <a:r>
              <a:rPr lang="en-US" dirty="0" smtClean="0"/>
              <a:t>Clipper adopts a </a:t>
            </a:r>
            <a:r>
              <a:rPr lang="en-US" i="1" dirty="0" smtClean="0">
                <a:solidFill>
                  <a:srgbClr val="FF0000"/>
                </a:solidFill>
              </a:rPr>
              <a:t>container-based architecture </a:t>
            </a:r>
            <a:r>
              <a:rPr lang="en-US" dirty="0" smtClean="0"/>
              <a:t>and employs prediction caching and </a:t>
            </a:r>
            <a:r>
              <a:rPr lang="en-US" i="1" dirty="0" smtClean="0">
                <a:solidFill>
                  <a:srgbClr val="FF0000"/>
                </a:solidFill>
              </a:rPr>
              <a:t>latency-aware batching</a:t>
            </a:r>
          </a:p>
          <a:p>
            <a:pPr>
              <a:spcBef>
                <a:spcPts val="2400"/>
              </a:spcBef>
              <a:buSzPct val="75000"/>
            </a:pPr>
            <a:r>
              <a:rPr lang="en-US" dirty="0" smtClean="0"/>
              <a:t>Ongoing efforts on a </a:t>
            </a:r>
            <a:r>
              <a:rPr lang="en-US" i="1" dirty="0" smtClean="0">
                <a:solidFill>
                  <a:srgbClr val="FF0000"/>
                </a:solidFill>
              </a:rPr>
              <a:t>workload-aware optimizer </a:t>
            </a:r>
            <a:r>
              <a:rPr lang="en-US" dirty="0" smtClean="0"/>
              <a:t>to optimize the deployment of complex, </a:t>
            </a:r>
            <a:r>
              <a:rPr lang="en-US" i="1" dirty="0" smtClean="0">
                <a:solidFill>
                  <a:srgbClr val="FF0000"/>
                </a:solidFill>
              </a:rPr>
              <a:t>multi-model pipelines</a:t>
            </a:r>
            <a:endParaRPr lang="en-US" i="1" dirty="0">
              <a:solidFill>
                <a:srgbClr val="FF0000"/>
              </a:solidFill>
            </a:endParaRPr>
          </a:p>
        </p:txBody>
      </p:sp>
      <p:sp>
        <p:nvSpPr>
          <p:cNvPr id="9" name="TextBox 8"/>
          <p:cNvSpPr txBox="1"/>
          <p:nvPr/>
        </p:nvSpPr>
        <p:spPr>
          <a:xfrm>
            <a:off x="1213658" y="4551493"/>
            <a:ext cx="10066324" cy="1938992"/>
          </a:xfrm>
          <a:prstGeom prst="rect">
            <a:avLst/>
          </a:prstGeom>
          <a:noFill/>
        </p:spPr>
        <p:txBody>
          <a:bodyPr wrap="square" rtlCol="0">
            <a:spAutoFit/>
          </a:bodyPr>
          <a:lstStyle/>
          <a:p>
            <a:pPr algn="ctr"/>
            <a:r>
              <a:rPr lang="en-US" sz="4000" dirty="0" err="1" smtClean="0">
                <a:solidFill>
                  <a:schemeClr val="tx2">
                    <a:lumMod val="75000"/>
                  </a:schemeClr>
                </a:solidFill>
                <a:latin typeface="Inconsolata Medium" charset="0"/>
                <a:ea typeface="Inconsolata Medium" charset="0"/>
                <a:cs typeface="Inconsolata Medium" charset="0"/>
              </a:rPr>
              <a:t>crankshaw@berkeley.edu</a:t>
            </a:r>
            <a:endParaRPr lang="en-US" sz="4000" dirty="0" smtClean="0">
              <a:solidFill>
                <a:schemeClr val="tx2">
                  <a:lumMod val="75000"/>
                </a:schemeClr>
              </a:solidFill>
              <a:latin typeface="Inconsolata Medium" charset="0"/>
              <a:ea typeface="Inconsolata Medium" charset="0"/>
              <a:cs typeface="Inconsolata Medium" charset="0"/>
            </a:endParaRPr>
          </a:p>
          <a:p>
            <a:pPr algn="ctr"/>
            <a:r>
              <a:rPr lang="en-US" sz="4000" dirty="0" smtClean="0">
                <a:solidFill>
                  <a:schemeClr val="tx2">
                    <a:lumMod val="75000"/>
                  </a:schemeClr>
                </a:solidFill>
                <a:latin typeface="Inconsolata Medium" charset="0"/>
                <a:ea typeface="Inconsolata Medium" charset="0"/>
                <a:cs typeface="Inconsolata Medium" charset="0"/>
              </a:rPr>
              <a:t>http</a:t>
            </a:r>
            <a:r>
              <a:rPr lang="en-US" sz="4000" dirty="0">
                <a:solidFill>
                  <a:schemeClr val="tx2">
                    <a:lumMod val="75000"/>
                  </a:schemeClr>
                </a:solidFill>
                <a:latin typeface="Inconsolata Medium" charset="0"/>
                <a:ea typeface="Inconsolata Medium" charset="0"/>
                <a:cs typeface="Inconsolata Medium" charset="0"/>
              </a:rPr>
              <a:t>://</a:t>
            </a:r>
            <a:r>
              <a:rPr lang="en-US" sz="4000" dirty="0" smtClean="0">
                <a:solidFill>
                  <a:schemeClr val="tx2">
                    <a:lumMod val="75000"/>
                  </a:schemeClr>
                </a:solidFill>
                <a:latin typeface="Inconsolata Medium" charset="0"/>
                <a:ea typeface="Inconsolata Medium" charset="0"/>
                <a:cs typeface="Inconsolata Medium" charset="0"/>
              </a:rPr>
              <a:t>clipper.ai</a:t>
            </a:r>
          </a:p>
          <a:p>
            <a:pPr algn="ctr"/>
            <a:r>
              <a:rPr lang="en-US" sz="4000" dirty="0">
                <a:solidFill>
                  <a:schemeClr val="tx2">
                    <a:lumMod val="75000"/>
                  </a:schemeClr>
                </a:solidFill>
                <a:latin typeface="Inconsolata Medium" charset="0"/>
                <a:ea typeface="Inconsolata Medium" charset="0"/>
                <a:cs typeface="Inconsolata Medium" charset="0"/>
              </a:rPr>
              <a:t>https://</a:t>
            </a:r>
            <a:r>
              <a:rPr lang="en-US" sz="4000" dirty="0" err="1">
                <a:solidFill>
                  <a:schemeClr val="tx2">
                    <a:lumMod val="75000"/>
                  </a:schemeClr>
                </a:solidFill>
                <a:latin typeface="Inconsolata Medium" charset="0"/>
                <a:ea typeface="Inconsolata Medium" charset="0"/>
                <a:cs typeface="Inconsolata Medium" charset="0"/>
              </a:rPr>
              <a:t>github.com</a:t>
            </a:r>
            <a:r>
              <a:rPr lang="en-US" sz="4000" dirty="0">
                <a:solidFill>
                  <a:schemeClr val="tx2">
                    <a:lumMod val="75000"/>
                  </a:schemeClr>
                </a:solidFill>
                <a:latin typeface="Inconsolata Medium" charset="0"/>
                <a:ea typeface="Inconsolata Medium" charset="0"/>
                <a:cs typeface="Inconsolata Medium" charset="0"/>
              </a:rPr>
              <a:t>/</a:t>
            </a:r>
            <a:r>
              <a:rPr lang="en-US" sz="4000" dirty="0" err="1">
                <a:solidFill>
                  <a:schemeClr val="tx2">
                    <a:lumMod val="75000"/>
                  </a:schemeClr>
                </a:solidFill>
                <a:latin typeface="Inconsolata Medium" charset="0"/>
                <a:ea typeface="Inconsolata Medium" charset="0"/>
                <a:cs typeface="Inconsolata Medium" charset="0"/>
              </a:rPr>
              <a:t>ucbrise</a:t>
            </a:r>
            <a:r>
              <a:rPr lang="en-US" sz="4000" dirty="0">
                <a:solidFill>
                  <a:schemeClr val="tx2">
                    <a:lumMod val="75000"/>
                  </a:schemeClr>
                </a:solidFill>
                <a:latin typeface="Inconsolata Medium" charset="0"/>
                <a:ea typeface="Inconsolata Medium" charset="0"/>
                <a:cs typeface="Inconsolata Medium" charset="0"/>
              </a:rPr>
              <a:t>/clipper</a:t>
            </a:r>
          </a:p>
        </p:txBody>
      </p:sp>
      <p:sp>
        <p:nvSpPr>
          <p:cNvPr id="11" name="Title 1"/>
          <p:cNvSpPr txBox="1">
            <a:spLocks/>
          </p:cNvSpPr>
          <p:nvPr/>
        </p:nvSpPr>
        <p:spPr>
          <a:xfrm>
            <a:off x="216569" y="-86697"/>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z="5200" b="1" smtClean="0">
                <a:solidFill>
                  <a:srgbClr val="C00000"/>
                </a:solidFill>
              </a:rPr>
              <a:t>Conclusion</a:t>
            </a:r>
            <a:endParaRPr lang="en-US" sz="5200" b="1" dirty="0">
              <a:solidFill>
                <a:srgbClr val="C00000"/>
              </a:solidFill>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0333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8407255" y="3326934"/>
            <a:ext cx="3542216" cy="2974817"/>
          </a:xfrm>
          <a:prstGeom prst="rect">
            <a:avLst/>
          </a:prstGeom>
          <a:solidFill>
            <a:srgbClr val="4C72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85" name="Rectangle 84"/>
          <p:cNvSpPr/>
          <p:nvPr/>
        </p:nvSpPr>
        <p:spPr>
          <a:xfrm>
            <a:off x="8569813" y="3446808"/>
            <a:ext cx="3230535" cy="1261884"/>
          </a:xfrm>
          <a:prstGeom prst="rect">
            <a:avLst/>
          </a:prstGeom>
        </p:spPr>
        <p:txBody>
          <a:bodyPr wrap="square">
            <a:spAutoFit/>
          </a:bodyPr>
          <a:lstStyle/>
          <a:p>
            <a:pPr algn="ctr"/>
            <a:r>
              <a:rPr lang="en-US" sz="3800" b="1" dirty="0" err="1" smtClean="0">
                <a:solidFill>
                  <a:schemeClr val="bg1"/>
                </a:solidFill>
                <a:latin typeface="Helvetica Neue" charset="0"/>
                <a:ea typeface="Helvetica Neue" charset="0"/>
                <a:cs typeface="Helvetica Neue" charset="0"/>
              </a:rPr>
              <a:t>TensorFlow</a:t>
            </a:r>
            <a:r>
              <a:rPr lang="en-US" sz="3800" b="1" dirty="0" smtClean="0">
                <a:solidFill>
                  <a:schemeClr val="bg1"/>
                </a:solidFill>
                <a:latin typeface="Helvetica Neue" charset="0"/>
                <a:ea typeface="Helvetica Neue" charset="0"/>
                <a:cs typeface="Helvetica Neue" charset="0"/>
              </a:rPr>
              <a:t>-Serving</a:t>
            </a:r>
            <a:endParaRPr lang="en-US" sz="3800" b="1" dirty="0">
              <a:solidFill>
                <a:schemeClr val="bg1"/>
              </a:solidFill>
              <a:latin typeface="Helvetica Neue" charset="0"/>
              <a:ea typeface="Helvetica Neue" charset="0"/>
              <a:cs typeface="Helvetica Neue" charset="0"/>
            </a:endParaRPr>
          </a:p>
        </p:txBody>
      </p:sp>
      <p:grpSp>
        <p:nvGrpSpPr>
          <p:cNvPr id="86" name="Group 85"/>
          <p:cNvGrpSpPr/>
          <p:nvPr/>
        </p:nvGrpSpPr>
        <p:grpSpPr>
          <a:xfrm>
            <a:off x="8300632" y="2854175"/>
            <a:ext cx="1250060" cy="428787"/>
            <a:chOff x="3195697" y="2216314"/>
            <a:chExt cx="2029397" cy="733939"/>
          </a:xfrm>
        </p:grpSpPr>
        <p:sp>
          <p:nvSpPr>
            <p:cNvPr id="128" name="TextBox 127"/>
            <p:cNvSpPr txBox="1"/>
            <p:nvPr/>
          </p:nvSpPr>
          <p:spPr>
            <a:xfrm>
              <a:off x="3195697" y="2240818"/>
              <a:ext cx="1776331" cy="709435"/>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Predict</a:t>
              </a:r>
              <a:endParaRPr lang="en-US" sz="2200" dirty="0">
                <a:latin typeface="Helvetica Neue" charset="0"/>
                <a:ea typeface="Helvetica Neue" charset="0"/>
                <a:cs typeface="Helvetica Neue" charset="0"/>
              </a:endParaRPr>
            </a:p>
          </p:txBody>
        </p:sp>
        <p:sp>
          <p:nvSpPr>
            <p:cNvPr id="129" name="Up-Down Arrow 128"/>
            <p:cNvSpPr/>
            <p:nvPr/>
          </p:nvSpPr>
          <p:spPr>
            <a:xfrm>
              <a:off x="4972028" y="2216314"/>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8" name="TextBox 87"/>
          <p:cNvSpPr txBox="1"/>
          <p:nvPr/>
        </p:nvSpPr>
        <p:spPr>
          <a:xfrm>
            <a:off x="9768401" y="2821668"/>
            <a:ext cx="2236510" cy="461665"/>
          </a:xfrm>
          <a:prstGeom prst="rect">
            <a:avLst/>
          </a:prstGeom>
          <a:noFill/>
        </p:spPr>
        <p:txBody>
          <a:bodyPr wrap="none" rtlCol="0">
            <a:spAutoFit/>
          </a:bodyPr>
          <a:lstStyle/>
          <a:p>
            <a:r>
              <a:rPr lang="en-US" sz="2400" b="1" smtClean="0">
                <a:latin typeface="Helvetica Neue" charset="0"/>
                <a:ea typeface="Helvetica Neue" charset="0"/>
                <a:cs typeface="Helvetica Neue" charset="0"/>
              </a:rPr>
              <a:t>RPC </a:t>
            </a:r>
            <a:r>
              <a:rPr lang="en-US" sz="2400" b="1" dirty="0" smtClean="0">
                <a:latin typeface="Helvetica Neue" charset="0"/>
                <a:ea typeface="Helvetica Neue" charset="0"/>
                <a:cs typeface="Helvetica Neue" charset="0"/>
              </a:rPr>
              <a:t>Interface</a:t>
            </a:r>
            <a:endParaRPr lang="en-US" sz="2400" b="1" dirty="0">
              <a:latin typeface="Helvetica Neue" charset="0"/>
              <a:ea typeface="Helvetica Neue" charset="0"/>
              <a:cs typeface="Helvetica Neue"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9135" y="4748242"/>
            <a:ext cx="2021290" cy="1429177"/>
          </a:xfrm>
          <a:prstGeom prst="rect">
            <a:avLst/>
          </a:prstGeom>
        </p:spPr>
      </p:pic>
      <p:sp>
        <p:nvSpPr>
          <p:cNvPr id="103" name="Rectangle 102"/>
          <p:cNvSpPr/>
          <p:nvPr/>
        </p:nvSpPr>
        <p:spPr>
          <a:xfrm>
            <a:off x="8405061" y="2141504"/>
            <a:ext cx="3560038" cy="610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9" name="TextBox 108"/>
          <p:cNvSpPr txBox="1"/>
          <p:nvPr/>
        </p:nvSpPr>
        <p:spPr>
          <a:xfrm>
            <a:off x="9144015" y="2200121"/>
            <a:ext cx="1861570" cy="414470"/>
          </a:xfrm>
          <a:prstGeom prst="rect">
            <a:avLst/>
          </a:prstGeom>
          <a:noFill/>
        </p:spPr>
        <p:txBody>
          <a:bodyPr wrap="square" rtlCol="0">
            <a:spAutoFit/>
          </a:bodyPr>
          <a:lstStyle/>
          <a:p>
            <a:pPr algn="ctr"/>
            <a:r>
              <a:rPr lang="en-US" sz="2200" dirty="0" smtClean="0">
                <a:latin typeface="Helvetica Neue" charset="0"/>
                <a:ea typeface="Helvetica Neue" charset="0"/>
                <a:cs typeface="Helvetica Neue" charset="0"/>
              </a:rPr>
              <a:t>Applications</a:t>
            </a:r>
            <a:endParaRPr lang="en-US" sz="2200" dirty="0">
              <a:latin typeface="Helvetica Neue" charset="0"/>
              <a:ea typeface="Helvetica Neue" charset="0"/>
              <a:cs typeface="Helvetica Neue" charset="0"/>
            </a:endParaRPr>
          </a:p>
        </p:txBody>
      </p:sp>
      <p:sp>
        <p:nvSpPr>
          <p:cNvPr id="130" name="Title 1"/>
          <p:cNvSpPr txBox="1">
            <a:spLocks/>
          </p:cNvSpPr>
          <p:nvPr/>
        </p:nvSpPr>
        <p:spPr>
          <a:xfrm>
            <a:off x="643128" y="-838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a:lstStyle>
          <a:p>
            <a:r>
              <a:rPr lang="en-US" smtClean="0"/>
              <a:t>Overhead of decoupled architecture</a:t>
            </a:r>
            <a:endParaRPr lang="en-US" dirty="0"/>
          </a:p>
        </p:txBody>
      </p:sp>
      <p:grpSp>
        <p:nvGrpSpPr>
          <p:cNvPr id="206" name="Group 205"/>
          <p:cNvGrpSpPr/>
          <p:nvPr/>
        </p:nvGrpSpPr>
        <p:grpSpPr>
          <a:xfrm>
            <a:off x="572112" y="2334527"/>
            <a:ext cx="7233357" cy="3804169"/>
            <a:chOff x="445537" y="1118351"/>
            <a:chExt cx="11414682" cy="6003212"/>
          </a:xfrm>
        </p:grpSpPr>
        <p:sp>
          <p:nvSpPr>
            <p:cNvPr id="207" name="Rectangle 206"/>
            <p:cNvSpPr/>
            <p:nvPr/>
          </p:nvSpPr>
          <p:spPr>
            <a:xfrm>
              <a:off x="445567" y="3088505"/>
              <a:ext cx="11344122" cy="150427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a:solidFill>
                  <a:schemeClr val="tx1"/>
                </a:solidFill>
                <a:latin typeface="Helvetica Neue" charset="0"/>
                <a:ea typeface="Helvetica Neue" charset="0"/>
                <a:cs typeface="Helvetica Neue" charset="0"/>
              </a:endParaRPr>
            </a:p>
          </p:txBody>
        </p:sp>
        <p:sp>
          <p:nvSpPr>
            <p:cNvPr id="208" name="Rectangle 207"/>
            <p:cNvSpPr/>
            <p:nvPr/>
          </p:nvSpPr>
          <p:spPr>
            <a:xfrm>
              <a:off x="4597317" y="3122236"/>
              <a:ext cx="2127505" cy="769441"/>
            </a:xfrm>
            <a:prstGeom prst="rect">
              <a:avLst/>
            </a:prstGeom>
          </p:spPr>
          <p:txBody>
            <a:bodyPr wrap="none">
              <a:spAutoFit/>
            </a:bodyPr>
            <a:lstStyle/>
            <a:p>
              <a:r>
                <a:rPr lang="en-US" sz="4400" b="1" dirty="0" smtClean="0">
                  <a:solidFill>
                    <a:schemeClr val="bg1"/>
                  </a:solidFill>
                  <a:latin typeface="Helvetica Neue" charset="0"/>
                  <a:ea typeface="Helvetica Neue" charset="0"/>
                  <a:cs typeface="Helvetica Neue" charset="0"/>
                </a:rPr>
                <a:t>Clipper</a:t>
              </a:r>
              <a:endParaRPr lang="en-US" sz="4400" b="1" dirty="0">
                <a:solidFill>
                  <a:schemeClr val="bg1"/>
                </a:solidFill>
                <a:latin typeface="Helvetica Neue" charset="0"/>
                <a:ea typeface="Helvetica Neue" charset="0"/>
                <a:cs typeface="Helvetica Neue" charset="0"/>
              </a:endParaRPr>
            </a:p>
          </p:txBody>
        </p:sp>
        <p:grpSp>
          <p:nvGrpSpPr>
            <p:cNvPr id="209" name="Group 208"/>
            <p:cNvGrpSpPr/>
            <p:nvPr/>
          </p:nvGrpSpPr>
          <p:grpSpPr>
            <a:xfrm>
              <a:off x="565183" y="2298303"/>
              <a:ext cx="1955614" cy="705106"/>
              <a:chOff x="565183" y="2298303"/>
              <a:chExt cx="1955614" cy="705106"/>
            </a:xfrm>
          </p:grpSpPr>
          <p:sp>
            <p:nvSpPr>
              <p:cNvPr id="256" name="TextBox 255"/>
              <p:cNvSpPr txBox="1"/>
              <p:nvPr/>
            </p:nvSpPr>
            <p:spPr>
              <a:xfrm>
                <a:off x="565183" y="2323442"/>
                <a:ext cx="1702548"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Predict</a:t>
                </a:r>
                <a:endParaRPr lang="en-US" sz="2200" dirty="0">
                  <a:latin typeface="Helvetica Neue" charset="0"/>
                  <a:ea typeface="Helvetica Neue" charset="0"/>
                  <a:cs typeface="Helvetica Neue" charset="0"/>
                </a:endParaRPr>
              </a:p>
            </p:txBody>
          </p:sp>
          <p:sp>
            <p:nvSpPr>
              <p:cNvPr id="257" name="Up-Down Arrow 256"/>
              <p:cNvSpPr/>
              <p:nvPr/>
            </p:nvSpPr>
            <p:spPr>
              <a:xfrm>
                <a:off x="226773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10" name="Group 209"/>
            <p:cNvGrpSpPr/>
            <p:nvPr/>
          </p:nvGrpSpPr>
          <p:grpSpPr>
            <a:xfrm>
              <a:off x="9352297" y="2298303"/>
              <a:ext cx="2507922" cy="705106"/>
              <a:chOff x="9498601" y="2298303"/>
              <a:chExt cx="2507922" cy="705106"/>
            </a:xfrm>
          </p:grpSpPr>
          <p:sp>
            <p:nvSpPr>
              <p:cNvPr id="254" name="TextBox 253"/>
              <p:cNvSpPr txBox="1"/>
              <p:nvPr/>
            </p:nvSpPr>
            <p:spPr>
              <a:xfrm>
                <a:off x="9741992" y="2323442"/>
                <a:ext cx="2264531" cy="679967"/>
              </a:xfrm>
              <a:prstGeom prst="rect">
                <a:avLst/>
              </a:prstGeom>
              <a:noFill/>
            </p:spPr>
            <p:txBody>
              <a:bodyPr wrap="none" rtlCol="0">
                <a:spAutoFit/>
              </a:bodyPr>
              <a:lstStyle/>
              <a:p>
                <a:r>
                  <a:rPr lang="en-US" sz="2200" smtClean="0">
                    <a:latin typeface="Helvetica Neue" charset="0"/>
                    <a:ea typeface="Helvetica Neue" charset="0"/>
                    <a:cs typeface="Helvetica Neue" charset="0"/>
                  </a:rPr>
                  <a:t>Feedback</a:t>
                </a:r>
                <a:endParaRPr lang="en-US" sz="2200">
                  <a:latin typeface="Helvetica Neue" charset="0"/>
                  <a:ea typeface="Helvetica Neue" charset="0"/>
                  <a:cs typeface="Helvetica Neue" charset="0"/>
                </a:endParaRPr>
              </a:p>
            </p:txBody>
          </p:sp>
          <p:sp>
            <p:nvSpPr>
              <p:cNvPr id="255" name="Up-Down Arrow 254"/>
              <p:cNvSpPr/>
              <p:nvPr/>
            </p:nvSpPr>
            <p:spPr>
              <a:xfrm>
                <a:off x="9498601" y="2298303"/>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1" name="TextBox 210"/>
            <p:cNvSpPr txBox="1"/>
            <p:nvPr/>
          </p:nvSpPr>
          <p:spPr>
            <a:xfrm>
              <a:off x="4054677" y="2323442"/>
              <a:ext cx="4591797" cy="679966"/>
            </a:xfrm>
            <a:prstGeom prst="rect">
              <a:avLst/>
            </a:prstGeom>
            <a:noFill/>
          </p:spPr>
          <p:txBody>
            <a:bodyPr wrap="none" rtlCol="0">
              <a:spAutoFit/>
            </a:bodyPr>
            <a:lstStyle/>
            <a:p>
              <a:r>
                <a:rPr lang="en-US" sz="2200" b="1" dirty="0" smtClean="0">
                  <a:latin typeface="Helvetica Neue" charset="0"/>
                  <a:ea typeface="Helvetica Neue" charset="0"/>
                  <a:cs typeface="Helvetica Neue" charset="0"/>
                </a:rPr>
                <a:t>RPC/REST Interface</a:t>
              </a:r>
              <a:endParaRPr lang="en-US" sz="2200" b="1" dirty="0">
                <a:latin typeface="Helvetica Neue" charset="0"/>
                <a:ea typeface="Helvetica Neue" charset="0"/>
                <a:cs typeface="Helvetica Neue" charset="0"/>
              </a:endParaRPr>
            </a:p>
          </p:txBody>
        </p:sp>
        <p:sp>
          <p:nvSpPr>
            <p:cNvPr id="212" name="Rectangle 211"/>
            <p:cNvSpPr/>
            <p:nvPr/>
          </p:nvSpPr>
          <p:spPr>
            <a:xfrm>
              <a:off x="6079346" y="6689666"/>
              <a:ext cx="1810909" cy="431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p:cNvGrpSpPr/>
            <p:nvPr/>
          </p:nvGrpSpPr>
          <p:grpSpPr>
            <a:xfrm>
              <a:off x="4031690" y="5304390"/>
              <a:ext cx="1984578" cy="1448162"/>
              <a:chOff x="4031690" y="5304390"/>
              <a:chExt cx="1984578" cy="1448162"/>
            </a:xfrm>
          </p:grpSpPr>
          <p:sp>
            <p:nvSpPr>
              <p:cNvPr id="251" name="Rectangle 250"/>
              <p:cNvSpPr/>
              <p:nvPr/>
            </p:nvSpPr>
            <p:spPr>
              <a:xfrm>
                <a:off x="4031690" y="5687743"/>
                <a:ext cx="1810909"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2" name="Rectangle 251"/>
              <p:cNvSpPr/>
              <p:nvPr/>
            </p:nvSpPr>
            <p:spPr>
              <a:xfrm>
                <a:off x="4285692" y="5878309"/>
                <a:ext cx="1730576" cy="874243"/>
              </a:xfrm>
              <a:prstGeom prst="rect">
                <a:avLst/>
              </a:prstGeom>
            </p:spPr>
            <p:txBody>
              <a:bodyPr wrap="none">
                <a:spAutoFit/>
              </a:bodyPr>
              <a:lstStyle/>
              <a:p>
                <a:r>
                  <a:rPr lang="en-US" sz="3000" dirty="0" err="1">
                    <a:latin typeface="Helvetica" charset="0"/>
                    <a:ea typeface="Helvetica" charset="0"/>
                    <a:cs typeface="Helvetica" charset="0"/>
                  </a:rPr>
                  <a:t>Caffe</a:t>
                </a:r>
                <a:endParaRPr lang="en-US" sz="3000" dirty="0">
                  <a:latin typeface="Helvetica" charset="0"/>
                  <a:ea typeface="Helvetica" charset="0"/>
                  <a:cs typeface="Helvetica" charset="0"/>
                </a:endParaRPr>
              </a:p>
            </p:txBody>
          </p:sp>
          <p:sp>
            <p:nvSpPr>
              <p:cNvPr id="253" name="Rectangle 252"/>
              <p:cNvSpPr/>
              <p:nvPr/>
            </p:nvSpPr>
            <p:spPr>
              <a:xfrm>
                <a:off x="4031690"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mtClean="0">
                    <a:solidFill>
                      <a:schemeClr val="bg1"/>
                    </a:solidFill>
                    <a:latin typeface="Helvetica Neue" charset="0"/>
                    <a:ea typeface="Helvetica Neue" charset="0"/>
                    <a:cs typeface="Helvetica Neue" charset="0"/>
                  </a:rPr>
                  <a:t>MC</a:t>
                </a:r>
                <a:endParaRPr lang="en-US">
                  <a:solidFill>
                    <a:schemeClr val="bg1"/>
                  </a:solidFill>
                  <a:latin typeface="Helvetica Neue" charset="0"/>
                  <a:ea typeface="Helvetica Neue" charset="0"/>
                  <a:cs typeface="Helvetica Neue" charset="0"/>
                </a:endParaRPr>
              </a:p>
            </p:txBody>
          </p:sp>
        </p:grpSp>
        <p:grpSp>
          <p:nvGrpSpPr>
            <p:cNvPr id="215" name="Group 214"/>
            <p:cNvGrpSpPr/>
            <p:nvPr/>
          </p:nvGrpSpPr>
          <p:grpSpPr>
            <a:xfrm>
              <a:off x="8110363" y="5304390"/>
              <a:ext cx="2418934" cy="1374518"/>
              <a:chOff x="8110363" y="5304390"/>
              <a:chExt cx="2418934" cy="1374518"/>
            </a:xfrm>
          </p:grpSpPr>
          <p:sp>
            <p:nvSpPr>
              <p:cNvPr id="245" name="Rectangle 244"/>
              <p:cNvSpPr/>
              <p:nvPr/>
            </p:nvSpPr>
            <p:spPr>
              <a:xfrm>
                <a:off x="8110363" y="5687743"/>
                <a:ext cx="2418934"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6" name="Picture 245"/>
              <p:cNvPicPr>
                <a:picLocks noChangeAspect="1"/>
              </p:cNvPicPr>
              <p:nvPr/>
            </p:nvPicPr>
            <p:blipFill>
              <a:blip r:embed="rId4"/>
              <a:stretch>
                <a:fillRect/>
              </a:stretch>
            </p:blipFill>
            <p:spPr>
              <a:xfrm>
                <a:off x="8320058" y="5845977"/>
                <a:ext cx="2032000" cy="736600"/>
              </a:xfrm>
              <a:prstGeom prst="rect">
                <a:avLst/>
              </a:prstGeom>
            </p:spPr>
          </p:pic>
          <p:sp>
            <p:nvSpPr>
              <p:cNvPr id="247" name="Rectangle 246"/>
              <p:cNvSpPr/>
              <p:nvPr/>
            </p:nvSpPr>
            <p:spPr>
              <a:xfrm>
                <a:off x="8110363" y="5304390"/>
                <a:ext cx="2418934"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grpSp>
        <p:grpSp>
          <p:nvGrpSpPr>
            <p:cNvPr id="216" name="Group 215"/>
            <p:cNvGrpSpPr/>
            <p:nvPr/>
          </p:nvGrpSpPr>
          <p:grpSpPr>
            <a:xfrm>
              <a:off x="1017555" y="4632203"/>
              <a:ext cx="1376709" cy="696840"/>
              <a:chOff x="876282" y="4658605"/>
              <a:chExt cx="1376709" cy="696840"/>
            </a:xfrm>
          </p:grpSpPr>
          <p:sp>
            <p:nvSpPr>
              <p:cNvPr id="243" name="Up-Down Arrow 242"/>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4" name="TextBox 243"/>
              <p:cNvSpPr txBox="1"/>
              <p:nvPr/>
            </p:nvSpPr>
            <p:spPr>
              <a:xfrm>
                <a:off x="876282" y="4675478"/>
                <a:ext cx="1207144"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217" name="Group 216"/>
            <p:cNvGrpSpPr/>
            <p:nvPr/>
          </p:nvGrpSpPr>
          <p:grpSpPr>
            <a:xfrm>
              <a:off x="4077615" y="4632203"/>
              <a:ext cx="1376709" cy="696840"/>
              <a:chOff x="876282" y="4658605"/>
              <a:chExt cx="1376709" cy="696840"/>
            </a:xfrm>
          </p:grpSpPr>
          <p:sp>
            <p:nvSpPr>
              <p:cNvPr id="241" name="Up-Down Arrow 240"/>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2" name="TextBox 241"/>
              <p:cNvSpPr txBox="1"/>
              <p:nvPr/>
            </p:nvSpPr>
            <p:spPr>
              <a:xfrm>
                <a:off x="876282" y="4675478"/>
                <a:ext cx="1207144"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218" name="Group 217"/>
            <p:cNvGrpSpPr/>
            <p:nvPr/>
          </p:nvGrpSpPr>
          <p:grpSpPr>
            <a:xfrm>
              <a:off x="6121250" y="4632203"/>
              <a:ext cx="1376709" cy="696840"/>
              <a:chOff x="876282" y="4658605"/>
              <a:chExt cx="1376709" cy="696840"/>
            </a:xfrm>
          </p:grpSpPr>
          <p:sp>
            <p:nvSpPr>
              <p:cNvPr id="239" name="Up-Down Arrow 238"/>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0" name="TextBox 239"/>
              <p:cNvSpPr txBox="1"/>
              <p:nvPr/>
            </p:nvSpPr>
            <p:spPr>
              <a:xfrm>
                <a:off x="876282" y="4675478"/>
                <a:ext cx="1207144" cy="679967"/>
              </a:xfrm>
              <a:prstGeom prst="rect">
                <a:avLst/>
              </a:prstGeom>
              <a:noFill/>
            </p:spPr>
            <p:txBody>
              <a:bodyPr wrap="none" rtlCol="0">
                <a:spAutoFit/>
              </a:bodyPr>
              <a:lstStyle/>
              <a:p>
                <a:pPr algn="r"/>
                <a:r>
                  <a:rPr lang="en-US" sz="2200" dirty="0" smtClean="0">
                    <a:latin typeface="Helvetica Neue" charset="0"/>
                    <a:ea typeface="Helvetica Neue" charset="0"/>
                    <a:cs typeface="Helvetica Neue" charset="0"/>
                  </a:rPr>
                  <a:t>RPC</a:t>
                </a:r>
                <a:endParaRPr lang="en-US" sz="2200" dirty="0">
                  <a:latin typeface="Helvetica Neue" charset="0"/>
                  <a:ea typeface="Helvetica Neue" charset="0"/>
                  <a:cs typeface="Helvetica Neue" charset="0"/>
                </a:endParaRPr>
              </a:p>
            </p:txBody>
          </p:sp>
        </p:grpSp>
        <p:grpSp>
          <p:nvGrpSpPr>
            <p:cNvPr id="219" name="Group 218"/>
            <p:cNvGrpSpPr/>
            <p:nvPr/>
          </p:nvGrpSpPr>
          <p:grpSpPr>
            <a:xfrm>
              <a:off x="8445256" y="4632203"/>
              <a:ext cx="1376709" cy="696840"/>
              <a:chOff x="876282" y="4658605"/>
              <a:chExt cx="1376709" cy="696840"/>
            </a:xfrm>
          </p:grpSpPr>
          <p:sp>
            <p:nvSpPr>
              <p:cNvPr id="237" name="Up-Down Arrow 236"/>
              <p:cNvSpPr/>
              <p:nvPr/>
            </p:nvSpPr>
            <p:spPr>
              <a:xfrm>
                <a:off x="1999925" y="4658605"/>
                <a:ext cx="253066" cy="63505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8" name="TextBox 237"/>
              <p:cNvSpPr txBox="1"/>
              <p:nvPr/>
            </p:nvSpPr>
            <p:spPr>
              <a:xfrm>
                <a:off x="876282" y="4675478"/>
                <a:ext cx="1207144" cy="679967"/>
              </a:xfrm>
              <a:prstGeom prst="rect">
                <a:avLst/>
              </a:prstGeom>
              <a:noFill/>
            </p:spPr>
            <p:txBody>
              <a:bodyPr wrap="none" rtlCol="0">
                <a:spAutoFit/>
              </a:bodyPr>
              <a:lstStyle/>
              <a:p>
                <a:pPr algn="r"/>
                <a:r>
                  <a:rPr lang="en-US" sz="2200" smtClean="0">
                    <a:latin typeface="Helvetica Neue" charset="0"/>
                    <a:ea typeface="Helvetica Neue" charset="0"/>
                    <a:cs typeface="Helvetica Neue" charset="0"/>
                  </a:rPr>
                  <a:t>RPC</a:t>
                </a:r>
                <a:endParaRPr lang="en-US" sz="2200">
                  <a:latin typeface="Helvetica Neue" charset="0"/>
                  <a:ea typeface="Helvetica Neue" charset="0"/>
                  <a:cs typeface="Helvetica Neue" charset="0"/>
                </a:endParaRPr>
              </a:p>
            </p:txBody>
          </p:sp>
        </p:grpSp>
        <p:sp>
          <p:nvSpPr>
            <p:cNvPr id="220" name="Rectangle 219"/>
            <p:cNvSpPr/>
            <p:nvPr/>
          </p:nvSpPr>
          <p:spPr>
            <a:xfrm>
              <a:off x="445538" y="1118351"/>
              <a:ext cx="11344152" cy="1045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1" name="Picture 2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08471" y="1209029"/>
              <a:ext cx="1909438" cy="867668"/>
            </a:xfrm>
            <a:prstGeom prst="rect">
              <a:avLst/>
            </a:prstGeom>
          </p:spPr>
        </p:pic>
        <p:pic>
          <p:nvPicPr>
            <p:cNvPr id="222" name="Picture 2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7685" y="1209029"/>
              <a:ext cx="1828581" cy="867668"/>
            </a:xfrm>
            <a:prstGeom prst="rect">
              <a:avLst/>
            </a:prstGeom>
          </p:spPr>
        </p:pic>
        <p:pic>
          <p:nvPicPr>
            <p:cNvPr id="223" name="Picture 2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0114" y="1209029"/>
              <a:ext cx="1194440" cy="867668"/>
            </a:xfrm>
            <a:prstGeom prst="rect">
              <a:avLst/>
            </a:prstGeom>
          </p:spPr>
        </p:pic>
        <p:pic>
          <p:nvPicPr>
            <p:cNvPr id="224" name="Picture 22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6759" y="1132711"/>
              <a:ext cx="1166301" cy="1019157"/>
            </a:xfrm>
            <a:prstGeom prst="rect">
              <a:avLst/>
            </a:prstGeom>
          </p:spPr>
        </p:pic>
        <p:pic>
          <p:nvPicPr>
            <p:cNvPr id="225" name="Picture 224"/>
            <p:cNvPicPr>
              <a:picLocks noChangeAspect="1"/>
            </p:cNvPicPr>
            <p:nvPr/>
          </p:nvPicPr>
          <p:blipFill>
            <a:blip r:embed="rId9"/>
            <a:stretch>
              <a:fillRect/>
            </a:stretch>
          </p:blipFill>
          <p:spPr>
            <a:xfrm>
              <a:off x="10015263" y="1209029"/>
              <a:ext cx="1652740" cy="867668"/>
            </a:xfrm>
            <a:prstGeom prst="rect">
              <a:avLst/>
            </a:prstGeom>
          </p:spPr>
        </p:pic>
        <p:sp>
          <p:nvSpPr>
            <p:cNvPr id="226" name="TextBox 225"/>
            <p:cNvSpPr txBox="1"/>
            <p:nvPr/>
          </p:nvSpPr>
          <p:spPr>
            <a:xfrm>
              <a:off x="445537" y="1356555"/>
              <a:ext cx="3022147" cy="679966"/>
            </a:xfrm>
            <a:prstGeom prst="rect">
              <a:avLst/>
            </a:prstGeom>
            <a:noFill/>
          </p:spPr>
          <p:txBody>
            <a:bodyPr wrap="square" rtlCol="0">
              <a:spAutoFit/>
            </a:bodyPr>
            <a:lstStyle/>
            <a:p>
              <a:pPr algn="ctr"/>
              <a:r>
                <a:rPr lang="en-US" sz="2200" dirty="0" smtClean="0">
                  <a:latin typeface="Helvetica Neue" charset="0"/>
                  <a:ea typeface="Helvetica Neue" charset="0"/>
                  <a:cs typeface="Helvetica Neue" charset="0"/>
                </a:rPr>
                <a:t>Applications</a:t>
              </a:r>
              <a:endParaRPr lang="en-US" sz="2200" dirty="0">
                <a:latin typeface="Helvetica Neue" charset="0"/>
                <a:ea typeface="Helvetica Neue" charset="0"/>
                <a:cs typeface="Helvetica Neue" charset="0"/>
              </a:endParaRPr>
            </a:p>
          </p:txBody>
        </p:sp>
        <p:grpSp>
          <p:nvGrpSpPr>
            <p:cNvPr id="227" name="Group 226"/>
            <p:cNvGrpSpPr/>
            <p:nvPr/>
          </p:nvGrpSpPr>
          <p:grpSpPr>
            <a:xfrm>
              <a:off x="10830370" y="6066011"/>
              <a:ext cx="542513" cy="147044"/>
              <a:chOff x="10658591" y="6109729"/>
              <a:chExt cx="874878" cy="237129"/>
            </a:xfrm>
          </p:grpSpPr>
          <p:sp>
            <p:nvSpPr>
              <p:cNvPr id="234" name="Oval 233"/>
              <p:cNvSpPr/>
              <p:nvPr/>
            </p:nvSpPr>
            <p:spPr>
              <a:xfrm>
                <a:off x="10658591"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5" name="Oval 234"/>
              <p:cNvSpPr/>
              <p:nvPr/>
            </p:nvSpPr>
            <p:spPr>
              <a:xfrm>
                <a:off x="10977466"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6" name="Oval 235"/>
              <p:cNvSpPr/>
              <p:nvPr/>
            </p:nvSpPr>
            <p:spPr>
              <a:xfrm>
                <a:off x="11296340" y="6109729"/>
                <a:ext cx="237129" cy="237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28" name="Group 227"/>
            <p:cNvGrpSpPr/>
            <p:nvPr/>
          </p:nvGrpSpPr>
          <p:grpSpPr>
            <a:xfrm>
              <a:off x="445537" y="5315148"/>
              <a:ext cx="3361842" cy="1374518"/>
              <a:chOff x="445537" y="4154449"/>
              <a:chExt cx="3361842" cy="1374518"/>
            </a:xfrm>
          </p:grpSpPr>
          <p:grpSp>
            <p:nvGrpSpPr>
              <p:cNvPr id="230" name="Group 229"/>
              <p:cNvGrpSpPr/>
              <p:nvPr/>
            </p:nvGrpSpPr>
            <p:grpSpPr>
              <a:xfrm>
                <a:off x="445537" y="4154449"/>
                <a:ext cx="3361842" cy="1374518"/>
                <a:chOff x="445537" y="5304390"/>
                <a:chExt cx="3361842" cy="1374518"/>
              </a:xfrm>
            </p:grpSpPr>
            <p:sp>
              <p:nvSpPr>
                <p:cNvPr id="232" name="Rectangle 231"/>
                <p:cNvSpPr/>
                <p:nvPr/>
              </p:nvSpPr>
              <p:spPr>
                <a:xfrm>
                  <a:off x="445538" y="5687743"/>
                  <a:ext cx="3361841" cy="99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3" name="Rectangle 232"/>
                <p:cNvSpPr/>
                <p:nvPr/>
              </p:nvSpPr>
              <p:spPr>
                <a:xfrm>
                  <a:off x="445537" y="5304390"/>
                  <a:ext cx="3361842"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grpSp>
          <p:pic>
            <p:nvPicPr>
              <p:cNvPr id="231" name="Picture 2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72031" y="4579360"/>
                <a:ext cx="1707129" cy="908047"/>
              </a:xfrm>
              <a:prstGeom prst="rect">
                <a:avLst/>
              </a:prstGeom>
            </p:spPr>
          </p:pic>
        </p:grpSp>
        <p:sp>
          <p:nvSpPr>
            <p:cNvPr id="229" name="Rectangle 228"/>
            <p:cNvSpPr/>
            <p:nvPr/>
          </p:nvSpPr>
          <p:spPr>
            <a:xfrm>
              <a:off x="6117614" y="6703168"/>
              <a:ext cx="1753697" cy="359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4138919" y="4974220"/>
            <a:ext cx="1187538" cy="901366"/>
            <a:chOff x="6079346" y="5304390"/>
            <a:chExt cx="1810909" cy="1374518"/>
          </a:xfrm>
        </p:grpSpPr>
        <p:pic>
          <p:nvPicPr>
            <p:cNvPr id="66" name="Picture 65"/>
            <p:cNvPicPr>
              <a:picLocks noChangeAspect="1"/>
            </p:cNvPicPr>
            <p:nvPr/>
          </p:nvPicPr>
          <p:blipFill rotWithShape="1">
            <a:blip r:embed="rId3" cstate="screen">
              <a:extLst>
                <a:ext uri="{28A0092B-C50C-407E-A947-70E740481C1C}">
                  <a14:useLocalDpi xmlns:a14="http://schemas.microsoft.com/office/drawing/2010/main"/>
                </a:ext>
              </a:extLst>
            </a:blip>
            <a:srcRect t="1" b="23538"/>
            <a:stretch/>
          </p:blipFill>
          <p:spPr>
            <a:xfrm>
              <a:off x="6106711" y="5666228"/>
              <a:ext cx="1764600" cy="1005840"/>
            </a:xfrm>
            <a:prstGeom prst="rect">
              <a:avLst/>
            </a:prstGeom>
          </p:spPr>
        </p:pic>
        <p:sp>
          <p:nvSpPr>
            <p:cNvPr id="67" name="Rectangle 66"/>
            <p:cNvSpPr/>
            <p:nvPr/>
          </p:nvSpPr>
          <p:spPr>
            <a:xfrm>
              <a:off x="6079346" y="5687744"/>
              <a:ext cx="1810909" cy="9911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ectangle 67"/>
            <p:cNvSpPr/>
            <p:nvPr/>
          </p:nvSpPr>
          <p:spPr>
            <a:xfrm>
              <a:off x="6079346" y="5304390"/>
              <a:ext cx="1810909" cy="406426"/>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MC</a:t>
              </a:r>
              <a:endParaRPr lang="en-US" dirty="0">
                <a:solidFill>
                  <a:schemeClr val="bg1"/>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43209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128" y="-130300"/>
            <a:ext cx="10515600" cy="1325563"/>
          </a:xfrm>
        </p:spPr>
        <p:txBody>
          <a:bodyPr/>
          <a:lstStyle/>
          <a:p>
            <a:r>
              <a:rPr lang="en-US" dirty="0" smtClean="0"/>
              <a:t>Overhead of decoupled architecture</a:t>
            </a:r>
            <a:endParaRPr lang="en-US" dirty="0"/>
          </a:p>
        </p:txBody>
      </p:sp>
      <p:grpSp>
        <p:nvGrpSpPr>
          <p:cNvPr id="32" name="Group 31"/>
          <p:cNvGrpSpPr/>
          <p:nvPr/>
        </p:nvGrpSpPr>
        <p:grpSpPr>
          <a:xfrm>
            <a:off x="148595" y="1972296"/>
            <a:ext cx="5786430" cy="4660463"/>
            <a:chOff x="148595" y="1972296"/>
            <a:chExt cx="5786430" cy="4660463"/>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181" y="1972296"/>
              <a:ext cx="4157390" cy="3701418"/>
            </a:xfrm>
            <a:prstGeom prst="rect">
              <a:avLst/>
            </a:prstGeom>
          </p:spPr>
        </p:pic>
        <p:sp>
          <p:nvSpPr>
            <p:cNvPr id="19" name="TextBox 18"/>
            <p:cNvSpPr txBox="1"/>
            <p:nvPr/>
          </p:nvSpPr>
          <p:spPr>
            <a:xfrm>
              <a:off x="148595" y="4561982"/>
              <a:ext cx="1775743" cy="830997"/>
            </a:xfrm>
            <a:prstGeom prst="rect">
              <a:avLst/>
            </a:prstGeom>
            <a:noFill/>
          </p:spPr>
          <p:txBody>
            <a:bodyPr wrap="none" rtlCol="0">
              <a:spAutoFit/>
            </a:bodyPr>
            <a:lstStyle/>
            <a:p>
              <a:pPr algn="ctr"/>
              <a:r>
                <a:rPr lang="en-US" sz="2400" dirty="0">
                  <a:latin typeface="Helvetica Neue" charset="0"/>
                  <a:ea typeface="Helvetica Neue" charset="0"/>
                  <a:cs typeface="Helvetica Neue" charset="0"/>
                </a:rPr>
                <a:t>Throughput</a:t>
              </a:r>
            </a:p>
            <a:p>
              <a:pPr algn="ctr"/>
              <a:r>
                <a:rPr lang="en-US" sz="2400" dirty="0">
                  <a:latin typeface="Helvetica Neue" charset="0"/>
                  <a:ea typeface="Helvetica Neue" charset="0"/>
                  <a:cs typeface="Helvetica Neue" charset="0"/>
                </a:rPr>
                <a:t>(QPS)</a:t>
              </a:r>
            </a:p>
          </p:txBody>
        </p:sp>
        <p:sp>
          <p:nvSpPr>
            <p:cNvPr id="20" name="Down Arrow 19"/>
            <p:cNvSpPr/>
            <p:nvPr/>
          </p:nvSpPr>
          <p:spPr>
            <a:xfrm rot="10800000">
              <a:off x="778050" y="3261394"/>
              <a:ext cx="550127" cy="123425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extBox 20"/>
            <p:cNvSpPr txBox="1"/>
            <p:nvPr/>
          </p:nvSpPr>
          <p:spPr>
            <a:xfrm>
              <a:off x="497739" y="2716016"/>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6" name="TextBox 25"/>
            <p:cNvSpPr txBox="1"/>
            <p:nvPr/>
          </p:nvSpPr>
          <p:spPr>
            <a:xfrm rot="1639793">
              <a:off x="4311928" y="5624021"/>
              <a:ext cx="1623097" cy="523220"/>
            </a:xfrm>
            <a:prstGeom prst="rect">
              <a:avLst/>
            </a:prstGeom>
            <a:noFill/>
          </p:spPr>
          <p:txBody>
            <a:bodyPr wrap="square" rtlCol="0">
              <a:spAutoFit/>
            </a:bodyPr>
            <a:lstStyle/>
            <a:p>
              <a:r>
                <a:rPr lang="en-US" sz="2800" dirty="0" smtClean="0">
                  <a:solidFill>
                    <a:srgbClr val="C44D51"/>
                  </a:solidFill>
                  <a:latin typeface="Helvetica Neue Medium" charset="0"/>
                  <a:ea typeface="Helvetica Neue Medium" charset="0"/>
                  <a:cs typeface="Helvetica Neue Medium" charset="0"/>
                </a:rPr>
                <a:t>Clipper*</a:t>
              </a:r>
              <a:endParaRPr lang="en-US" sz="2800" dirty="0">
                <a:solidFill>
                  <a:srgbClr val="C44D51"/>
                </a:solidFill>
                <a:latin typeface="Helvetica Neue Medium" charset="0"/>
                <a:ea typeface="Helvetica Neue Medium" charset="0"/>
                <a:cs typeface="Helvetica Neue Medium" charset="0"/>
              </a:endParaRPr>
            </a:p>
          </p:txBody>
        </p:sp>
        <p:sp>
          <p:nvSpPr>
            <p:cNvPr id="27" name="TextBox 26"/>
            <p:cNvSpPr txBox="1"/>
            <p:nvPr/>
          </p:nvSpPr>
          <p:spPr>
            <a:xfrm rot="1639793">
              <a:off x="2436577" y="5678652"/>
              <a:ext cx="2278970" cy="954107"/>
            </a:xfrm>
            <a:prstGeom prst="rect">
              <a:avLst/>
            </a:prstGeom>
            <a:noFill/>
          </p:spPr>
          <p:txBody>
            <a:bodyPr wrap="square" rtlCol="0">
              <a:spAutoFit/>
            </a:bodyPr>
            <a:lstStyle/>
            <a:p>
              <a:pPr algn="ctr"/>
              <a:r>
                <a:rPr lang="en-US" sz="2800" dirty="0" err="1" smtClean="0">
                  <a:solidFill>
                    <a:srgbClr val="4C72B0"/>
                  </a:solidFill>
                  <a:latin typeface="Helvetica Neue Medium" charset="0"/>
                  <a:ea typeface="Helvetica Neue Medium" charset="0"/>
                  <a:cs typeface="Helvetica Neue Medium" charset="0"/>
                </a:rPr>
                <a:t>TensorFlow</a:t>
              </a:r>
              <a:r>
                <a:rPr lang="en-US" sz="2800" dirty="0" smtClean="0">
                  <a:solidFill>
                    <a:srgbClr val="4C72B0"/>
                  </a:solidFill>
                  <a:latin typeface="Helvetica Neue Medium" charset="0"/>
                  <a:ea typeface="Helvetica Neue Medium" charset="0"/>
                  <a:cs typeface="Helvetica Neue Medium" charset="0"/>
                </a:rPr>
                <a:t/>
              </a:r>
              <a:br>
                <a:rPr lang="en-US" sz="2800" dirty="0" smtClean="0">
                  <a:solidFill>
                    <a:srgbClr val="4C72B0"/>
                  </a:solidFill>
                  <a:latin typeface="Helvetica Neue Medium" charset="0"/>
                  <a:ea typeface="Helvetica Neue Medium" charset="0"/>
                  <a:cs typeface="Helvetica Neue Medium" charset="0"/>
                </a:rPr>
              </a:br>
              <a:r>
                <a:rPr lang="en-US" sz="2800" dirty="0" smtClean="0">
                  <a:solidFill>
                    <a:srgbClr val="4C72B0"/>
                  </a:solidFill>
                  <a:latin typeface="Helvetica Neue Medium" charset="0"/>
                  <a:ea typeface="Helvetica Neue Medium" charset="0"/>
                  <a:cs typeface="Helvetica Neue Medium" charset="0"/>
                </a:rPr>
                <a:t>Serving</a:t>
              </a:r>
            </a:p>
          </p:txBody>
        </p:sp>
      </p:grpSp>
      <p:grpSp>
        <p:nvGrpSpPr>
          <p:cNvPr id="33" name="Group 32"/>
          <p:cNvGrpSpPr/>
          <p:nvPr/>
        </p:nvGrpSpPr>
        <p:grpSpPr>
          <a:xfrm>
            <a:off x="5655601" y="1760379"/>
            <a:ext cx="6285882" cy="4872380"/>
            <a:chOff x="5655601" y="1760379"/>
            <a:chExt cx="6285882" cy="4872380"/>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601" y="1760379"/>
              <a:ext cx="4174224" cy="3913335"/>
            </a:xfrm>
            <a:prstGeom prst="rect">
              <a:avLst/>
            </a:prstGeom>
          </p:spPr>
        </p:pic>
        <p:sp>
          <p:nvSpPr>
            <p:cNvPr id="22" name="TextBox 21"/>
            <p:cNvSpPr txBox="1"/>
            <p:nvPr/>
          </p:nvSpPr>
          <p:spPr>
            <a:xfrm>
              <a:off x="10044810" y="2716016"/>
              <a:ext cx="1896673" cy="830997"/>
            </a:xfrm>
            <a:prstGeom prst="rect">
              <a:avLst/>
            </a:prstGeom>
            <a:noFill/>
          </p:spPr>
          <p:txBody>
            <a:bodyPr wrap="none" rtlCol="0">
              <a:spAutoFit/>
            </a:bodyPr>
            <a:lstStyle/>
            <a:p>
              <a:pPr algn="ctr"/>
              <a:r>
                <a:rPr lang="en-US" sz="2400" dirty="0">
                  <a:latin typeface="Helvetica" charset="0"/>
                  <a:ea typeface="Helvetica" charset="0"/>
                  <a:cs typeface="Helvetica" charset="0"/>
                </a:rPr>
                <a:t>P99 Latency</a:t>
              </a:r>
            </a:p>
            <a:p>
              <a:pPr algn="ctr"/>
              <a:r>
                <a:rPr lang="en-US" sz="2400" dirty="0" smtClean="0">
                  <a:latin typeface="Helvetica" charset="0"/>
                  <a:ea typeface="Helvetica" charset="0"/>
                  <a:cs typeface="Helvetica" charset="0"/>
                </a:rPr>
                <a:t>(</a:t>
              </a:r>
              <a:r>
                <a:rPr lang="en-US" sz="2400" dirty="0" err="1" smtClean="0">
                  <a:latin typeface="Helvetica" charset="0"/>
                  <a:ea typeface="Helvetica" charset="0"/>
                  <a:cs typeface="Helvetica" charset="0"/>
                </a:rPr>
                <a:t>ms</a:t>
              </a:r>
              <a:r>
                <a:rPr lang="en-US" sz="2400" dirty="0">
                  <a:latin typeface="Helvetica" charset="0"/>
                  <a:ea typeface="Helvetica" charset="0"/>
                  <a:cs typeface="Helvetica" charset="0"/>
                </a:rPr>
                <a:t>)</a:t>
              </a:r>
            </a:p>
          </p:txBody>
        </p:sp>
        <p:sp>
          <p:nvSpPr>
            <p:cNvPr id="23" name="Down Arrow 22"/>
            <p:cNvSpPr/>
            <p:nvPr/>
          </p:nvSpPr>
          <p:spPr>
            <a:xfrm>
              <a:off x="10633148" y="3756859"/>
              <a:ext cx="550127" cy="1227062"/>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TextBox 23"/>
            <p:cNvSpPr txBox="1"/>
            <p:nvPr/>
          </p:nvSpPr>
          <p:spPr>
            <a:xfrm>
              <a:off x="10394858" y="4983921"/>
              <a:ext cx="1005403" cy="461665"/>
            </a:xfrm>
            <a:prstGeom prst="rect">
              <a:avLst/>
            </a:prstGeom>
            <a:noFill/>
          </p:spPr>
          <p:txBody>
            <a:bodyPr wrap="none" rtlCol="0">
              <a:spAutoFit/>
            </a:bodyPr>
            <a:lstStyle/>
            <a:p>
              <a:r>
                <a:rPr lang="en-US" sz="2400" i="1" dirty="0">
                  <a:latin typeface="Helvetica" charset="0"/>
                  <a:ea typeface="Helvetica" charset="0"/>
                  <a:cs typeface="Helvetica" charset="0"/>
                </a:rPr>
                <a:t>Better</a:t>
              </a:r>
            </a:p>
          </p:txBody>
        </p:sp>
        <p:sp>
          <p:nvSpPr>
            <p:cNvPr id="25" name="TextBox 24"/>
            <p:cNvSpPr txBox="1"/>
            <p:nvPr/>
          </p:nvSpPr>
          <p:spPr>
            <a:xfrm rot="1639793">
              <a:off x="8418254" y="5552140"/>
              <a:ext cx="1623097" cy="523220"/>
            </a:xfrm>
            <a:prstGeom prst="rect">
              <a:avLst/>
            </a:prstGeom>
            <a:noFill/>
          </p:spPr>
          <p:txBody>
            <a:bodyPr wrap="square" rtlCol="0">
              <a:spAutoFit/>
            </a:bodyPr>
            <a:lstStyle/>
            <a:p>
              <a:r>
                <a:rPr lang="en-US" sz="2800" dirty="0" smtClean="0">
                  <a:solidFill>
                    <a:srgbClr val="C44D51"/>
                  </a:solidFill>
                  <a:latin typeface="Helvetica Neue Medium" charset="0"/>
                  <a:ea typeface="Helvetica Neue Medium" charset="0"/>
                  <a:cs typeface="Helvetica Neue Medium" charset="0"/>
                </a:rPr>
                <a:t>Clipper*</a:t>
              </a:r>
              <a:endParaRPr lang="en-US" sz="2800" dirty="0">
                <a:solidFill>
                  <a:srgbClr val="C44D51"/>
                </a:solidFill>
                <a:latin typeface="Helvetica Neue Medium" charset="0"/>
                <a:ea typeface="Helvetica Neue Medium" charset="0"/>
                <a:cs typeface="Helvetica Neue Medium" charset="0"/>
              </a:endParaRPr>
            </a:p>
          </p:txBody>
        </p:sp>
        <p:sp>
          <p:nvSpPr>
            <p:cNvPr id="28" name="TextBox 27"/>
            <p:cNvSpPr txBox="1"/>
            <p:nvPr/>
          </p:nvSpPr>
          <p:spPr>
            <a:xfrm rot="1639793">
              <a:off x="6258981" y="5678652"/>
              <a:ext cx="2278970" cy="954107"/>
            </a:xfrm>
            <a:prstGeom prst="rect">
              <a:avLst/>
            </a:prstGeom>
            <a:noFill/>
          </p:spPr>
          <p:txBody>
            <a:bodyPr wrap="square" rtlCol="0">
              <a:spAutoFit/>
            </a:bodyPr>
            <a:lstStyle/>
            <a:p>
              <a:pPr algn="ctr"/>
              <a:r>
                <a:rPr lang="en-US" sz="2800" dirty="0" err="1" smtClean="0">
                  <a:solidFill>
                    <a:srgbClr val="4C72B0"/>
                  </a:solidFill>
                  <a:latin typeface="Helvetica Neue Medium" charset="0"/>
                  <a:ea typeface="Helvetica Neue Medium" charset="0"/>
                  <a:cs typeface="Helvetica Neue Medium" charset="0"/>
                </a:rPr>
                <a:t>TensorFlow</a:t>
              </a:r>
              <a:r>
                <a:rPr lang="en-US" sz="2800" dirty="0" smtClean="0">
                  <a:solidFill>
                    <a:srgbClr val="4C72B0"/>
                  </a:solidFill>
                  <a:latin typeface="Helvetica Neue Medium" charset="0"/>
                  <a:ea typeface="Helvetica Neue Medium" charset="0"/>
                  <a:cs typeface="Helvetica Neue Medium" charset="0"/>
                </a:rPr>
                <a:t/>
              </a:r>
              <a:br>
                <a:rPr lang="en-US" sz="2800" dirty="0" smtClean="0">
                  <a:solidFill>
                    <a:srgbClr val="4C72B0"/>
                  </a:solidFill>
                  <a:latin typeface="Helvetica Neue Medium" charset="0"/>
                  <a:ea typeface="Helvetica Neue Medium" charset="0"/>
                  <a:cs typeface="Helvetica Neue Medium" charset="0"/>
                </a:rPr>
              </a:br>
              <a:r>
                <a:rPr lang="en-US" sz="2800" dirty="0" smtClean="0">
                  <a:solidFill>
                    <a:srgbClr val="4C72B0"/>
                  </a:solidFill>
                  <a:latin typeface="Helvetica Neue Medium" charset="0"/>
                  <a:ea typeface="Helvetica Neue Medium" charset="0"/>
                  <a:cs typeface="Helvetica Neue Medium" charset="0"/>
                </a:rPr>
                <a:t>Serving</a:t>
              </a:r>
            </a:p>
          </p:txBody>
        </p:sp>
      </p:grpSp>
      <p:grpSp>
        <p:nvGrpSpPr>
          <p:cNvPr id="31" name="Group 30"/>
          <p:cNvGrpSpPr/>
          <p:nvPr/>
        </p:nvGrpSpPr>
        <p:grpSpPr>
          <a:xfrm>
            <a:off x="1328177" y="960120"/>
            <a:ext cx="6825223" cy="800259"/>
            <a:chOff x="1328177" y="960120"/>
            <a:chExt cx="6825223" cy="800259"/>
          </a:xfrm>
        </p:grpSpPr>
        <p:sp>
          <p:nvSpPr>
            <p:cNvPr id="29" name="Rounded Rectangle 28"/>
            <p:cNvSpPr/>
            <p:nvPr/>
          </p:nvSpPr>
          <p:spPr>
            <a:xfrm>
              <a:off x="1328177" y="960120"/>
              <a:ext cx="6825223" cy="80025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328177" y="1129416"/>
              <a:ext cx="6825223" cy="461665"/>
            </a:xfrm>
            <a:prstGeom prst="rect">
              <a:avLst/>
            </a:prstGeom>
            <a:noFill/>
          </p:spPr>
          <p:txBody>
            <a:bodyPr wrap="square" rtlCol="0">
              <a:spAutoFit/>
            </a:bodyPr>
            <a:lstStyle/>
            <a:p>
              <a:pPr algn="ctr"/>
              <a:r>
                <a:rPr lang="en-US" sz="2400" i="1" dirty="0" smtClean="0">
                  <a:latin typeface="Helvetica Neue Medium" charset="0"/>
                  <a:ea typeface="Helvetica Neue Medium" charset="0"/>
                  <a:cs typeface="Helvetica Neue Medium" charset="0"/>
                </a:rPr>
                <a:t>Model: </a:t>
              </a:r>
              <a:r>
                <a:rPr lang="en-US" sz="2400" i="1" dirty="0" err="1" smtClean="0">
                  <a:latin typeface="Helvetica Neue Medium" charset="0"/>
                  <a:ea typeface="Helvetica Neue Medium" charset="0"/>
                  <a:cs typeface="Helvetica Neue Medium" charset="0"/>
                </a:rPr>
                <a:t>AlexNet</a:t>
              </a:r>
              <a:r>
                <a:rPr lang="en-US" sz="2400" i="1" dirty="0" smtClean="0">
                  <a:latin typeface="Helvetica Neue Medium" charset="0"/>
                  <a:ea typeface="Helvetica Neue Medium" charset="0"/>
                  <a:cs typeface="Helvetica Neue Medium" charset="0"/>
                </a:rPr>
                <a:t> trained on CIFAR-10</a:t>
              </a:r>
              <a:endParaRPr lang="en-US" sz="2400" i="1" dirty="0">
                <a:latin typeface="Helvetica Neue Medium" charset="0"/>
                <a:ea typeface="Helvetica Neue Medium" charset="0"/>
                <a:cs typeface="Helvetica Neue Medium" charset="0"/>
              </a:endParaRPr>
            </a:p>
          </p:txBody>
        </p:sp>
      </p:grpSp>
      <p:sp>
        <p:nvSpPr>
          <p:cNvPr id="3" name="Rectangle 2"/>
          <p:cNvSpPr/>
          <p:nvPr/>
        </p:nvSpPr>
        <p:spPr>
          <a:xfrm>
            <a:off x="-40228" y="6479387"/>
            <a:ext cx="3398687" cy="307777"/>
          </a:xfrm>
          <a:prstGeom prst="rect">
            <a:avLst/>
          </a:prstGeom>
        </p:spPr>
        <p:txBody>
          <a:bodyPr wrap="none">
            <a:spAutoFit/>
          </a:bodyPr>
          <a:lstStyle/>
          <a:p>
            <a:r>
              <a:rPr lang="en-US" sz="1400" dirty="0" smtClean="0">
                <a:latin typeface="Helvetica Neue Medium" charset="0"/>
                <a:ea typeface="Helvetica Neue Medium" charset="0"/>
                <a:cs typeface="Helvetica Neue Medium" charset="0"/>
              </a:rPr>
              <a:t>*[NSDI 17] Prototype version of Clipper</a:t>
            </a:r>
          </a:p>
        </p:txBody>
      </p:sp>
    </p:spTree>
    <p:extLst>
      <p:ext uri="{BB962C8B-B14F-4D97-AF65-F5344CB8AC3E}">
        <p14:creationId xmlns:p14="http://schemas.microsoft.com/office/powerpoint/2010/main" val="1719165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552329">
            <a:off x="8273172" y="3419833"/>
            <a:ext cx="3061506" cy="231048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3165" y="587067"/>
            <a:ext cx="10935457" cy="3218905"/>
          </a:xfrm>
          <a:prstGeom prst="rect">
            <a:avLst/>
          </a:prstGeom>
        </p:spPr>
      </p:pic>
      <p:sp>
        <p:nvSpPr>
          <p:cNvPr id="8" name="Rectangle 7"/>
          <p:cNvSpPr/>
          <p:nvPr/>
        </p:nvSpPr>
        <p:spPr>
          <a:xfrm>
            <a:off x="336884" y="3902224"/>
            <a:ext cx="7010400" cy="1292662"/>
          </a:xfrm>
          <a:prstGeom prst="rect">
            <a:avLst/>
          </a:prstGeom>
        </p:spPr>
        <p:txBody>
          <a:bodyPr wrap="square">
            <a:spAutoFit/>
          </a:bodyPr>
          <a:lstStyle/>
          <a:p>
            <a:r>
              <a:rPr lang="en-US" sz="4000" i="1" dirty="0" smtClean="0">
                <a:solidFill>
                  <a:srgbClr val="FF0000"/>
                </a:solidFill>
                <a:latin typeface="Helvetica Neue Light" charset="0"/>
                <a:ea typeface="Helvetica Neue Light" charset="0"/>
                <a:cs typeface="Helvetica Neue Light" charset="0"/>
              </a:rPr>
              <a:t>Models getting more complex</a:t>
            </a:r>
          </a:p>
          <a:p>
            <a:pPr marL="457200" indent="-457200">
              <a:spcBef>
                <a:spcPts val="1200"/>
              </a:spcBef>
              <a:buFont typeface="Wingdings" charset="2"/>
              <a:buChar char="Ø"/>
            </a:pPr>
            <a:r>
              <a:rPr lang="en-US" sz="2800" i="1" dirty="0" smtClean="0">
                <a:solidFill>
                  <a:srgbClr val="FF0000"/>
                </a:solidFill>
                <a:latin typeface="Helvetica Neue Light" charset="0"/>
                <a:ea typeface="Helvetica Neue Light" charset="0"/>
                <a:cs typeface="Helvetica Neue Light" charset="0"/>
              </a:rPr>
              <a:t>10s of GFLOPs [1]</a:t>
            </a:r>
          </a:p>
        </p:txBody>
      </p:sp>
      <p:sp>
        <p:nvSpPr>
          <p:cNvPr id="52" name="Rectangle 51"/>
          <p:cNvSpPr/>
          <p:nvPr/>
        </p:nvSpPr>
        <p:spPr>
          <a:xfrm>
            <a:off x="0" y="213129"/>
            <a:ext cx="10972800" cy="553998"/>
          </a:xfrm>
          <a:prstGeom prst="rect">
            <a:avLst/>
          </a:prstGeom>
        </p:spPr>
        <p:txBody>
          <a:bodyPr wrap="square">
            <a:spAutoFit/>
          </a:bodyPr>
          <a:lstStyle/>
          <a:p>
            <a:pPr algn="ctr"/>
            <a:r>
              <a:rPr lang="en-US" sz="3000" i="1" dirty="0" smtClean="0">
                <a:solidFill>
                  <a:srgbClr val="FF0000"/>
                </a:solidFill>
                <a:latin typeface="Helvetica Neue Medium" charset="0"/>
                <a:ea typeface="Helvetica Neue Medium" charset="0"/>
                <a:cs typeface="Helvetica Neue Medium" charset="0"/>
              </a:rPr>
              <a:t>Support low-latency, high-throughput serving workloads</a:t>
            </a:r>
            <a:endParaRPr lang="en-US" sz="3000" i="1" dirty="0">
              <a:latin typeface="Helvetica Neue Medium" charset="0"/>
              <a:ea typeface="Helvetica Neue Medium" charset="0"/>
              <a:cs typeface="Helvetica Neue Medium" charset="0"/>
            </a:endParaRPr>
          </a:p>
        </p:txBody>
      </p:sp>
      <p:sp>
        <p:nvSpPr>
          <p:cNvPr id="55" name="TextBox 54"/>
          <p:cNvSpPr txBox="1"/>
          <p:nvPr/>
        </p:nvSpPr>
        <p:spPr>
          <a:xfrm>
            <a:off x="5963242" y="5360215"/>
            <a:ext cx="5935380" cy="1169551"/>
          </a:xfrm>
          <a:prstGeom prst="rect">
            <a:avLst/>
          </a:prstGeom>
          <a:noFill/>
        </p:spPr>
        <p:txBody>
          <a:bodyPr wrap="square" rtlCol="0">
            <a:spAutoFit/>
          </a:bodyPr>
          <a:lstStyle/>
          <a:p>
            <a:pPr algn="ctr"/>
            <a:r>
              <a:rPr lang="en-US" sz="3500" i="1" dirty="0" smtClean="0">
                <a:solidFill>
                  <a:schemeClr val="accent6">
                    <a:lumMod val="75000"/>
                  </a:schemeClr>
                </a:solidFill>
                <a:latin typeface="Helvetica Neue Light" charset="0"/>
                <a:ea typeface="Helvetica Neue Light" charset="0"/>
                <a:cs typeface="Helvetica Neue Light" charset="0"/>
              </a:rPr>
              <a:t>Using specialized hardware for predictions</a:t>
            </a:r>
            <a:endParaRPr lang="en-US" sz="3500" i="1" dirty="0">
              <a:solidFill>
                <a:schemeClr val="accent6">
                  <a:lumMod val="75000"/>
                </a:schemeClr>
              </a:solidFill>
              <a:latin typeface="Helvetica Neue Light" charset="0"/>
              <a:ea typeface="Helvetica Neue Light" charset="0"/>
              <a:cs typeface="Helvetica Neue Light" charset="0"/>
            </a:endParaRPr>
          </a:p>
        </p:txBody>
      </p:sp>
      <p:sp>
        <p:nvSpPr>
          <p:cNvPr id="9" name="Rectangle 8"/>
          <p:cNvSpPr/>
          <p:nvPr/>
        </p:nvSpPr>
        <p:spPr>
          <a:xfrm>
            <a:off x="120316" y="5237104"/>
            <a:ext cx="7010400" cy="1292662"/>
          </a:xfrm>
          <a:prstGeom prst="rect">
            <a:avLst/>
          </a:prstGeom>
        </p:spPr>
        <p:txBody>
          <a:bodyPr wrap="square">
            <a:spAutoFit/>
          </a:bodyPr>
          <a:lstStyle/>
          <a:p>
            <a:r>
              <a:rPr lang="en-US" sz="4000" i="1" dirty="0" smtClean="0">
                <a:solidFill>
                  <a:srgbClr val="FF0000"/>
                </a:solidFill>
                <a:latin typeface="Helvetica Neue Light" charset="0"/>
                <a:ea typeface="Helvetica Neue Light" charset="0"/>
                <a:cs typeface="Helvetica Neue Light" charset="0"/>
              </a:rPr>
              <a:t>Deployed on critical path</a:t>
            </a:r>
          </a:p>
          <a:p>
            <a:pPr marL="457200" indent="-457200">
              <a:spcBef>
                <a:spcPts val="1200"/>
              </a:spcBef>
              <a:buFont typeface="Wingdings" charset="2"/>
              <a:buChar char="Ø"/>
            </a:pPr>
            <a:r>
              <a:rPr lang="en-US" sz="2800" i="1" dirty="0" smtClean="0">
                <a:solidFill>
                  <a:srgbClr val="FF0000"/>
                </a:solidFill>
                <a:latin typeface="Helvetica Neue Light" charset="0"/>
                <a:ea typeface="Helvetica Neue Light" charset="0"/>
                <a:cs typeface="Helvetica Neue Light" charset="0"/>
              </a:rPr>
              <a:t>Maintain SLOs under heavy load</a:t>
            </a:r>
          </a:p>
        </p:txBody>
      </p:sp>
      <p:sp>
        <p:nvSpPr>
          <p:cNvPr id="2" name="TextBox 1"/>
          <p:cNvSpPr txBox="1"/>
          <p:nvPr/>
        </p:nvSpPr>
        <p:spPr>
          <a:xfrm>
            <a:off x="625641" y="6529766"/>
            <a:ext cx="5903495" cy="307777"/>
          </a:xfrm>
          <a:prstGeom prst="rect">
            <a:avLst/>
          </a:prstGeom>
          <a:noFill/>
        </p:spPr>
        <p:txBody>
          <a:bodyPr wrap="square" rtlCol="0">
            <a:spAutoFit/>
          </a:bodyPr>
          <a:lstStyle/>
          <a:p>
            <a:r>
              <a:rPr lang="en-US" sz="1400" i="1" dirty="0" smtClean="0">
                <a:latin typeface="Helvetica Neue" charset="0"/>
                <a:ea typeface="Helvetica Neue" charset="0"/>
                <a:cs typeface="Helvetica Neue" charset="0"/>
              </a:rPr>
              <a:t>[1] Deep </a:t>
            </a:r>
            <a:r>
              <a:rPr lang="en-US" sz="1400" i="1" dirty="0">
                <a:latin typeface="Helvetica Neue" charset="0"/>
                <a:ea typeface="Helvetica Neue" charset="0"/>
                <a:cs typeface="Helvetica Neue" charset="0"/>
              </a:rPr>
              <a:t>Residual Learning for Image </a:t>
            </a:r>
            <a:r>
              <a:rPr lang="en-US" sz="1400" i="1" dirty="0" smtClean="0">
                <a:latin typeface="Helvetica Neue" charset="0"/>
                <a:ea typeface="Helvetica Neue" charset="0"/>
                <a:cs typeface="Helvetica Neue" charset="0"/>
              </a:rPr>
              <a:t>Recognition.</a:t>
            </a:r>
            <a:r>
              <a:rPr lang="en-US" sz="1400" dirty="0" smtClean="0">
                <a:latin typeface="Helvetica Neue" charset="0"/>
                <a:ea typeface="Helvetica Neue" charset="0"/>
                <a:cs typeface="Helvetica Neue" charset="0"/>
              </a:rPr>
              <a:t> He et al. CVPR 2015.</a:t>
            </a:r>
            <a:endParaRPr lang="en-US" sz="14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663624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dissolve">
                                      <p:cBhvr>
                                        <p:cTn id="20" dur="500"/>
                                        <p:tgtEl>
                                          <p:spTgt spid="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dissolve">
                                      <p:cBhvr>
                                        <p:cTn id="25" dur="500"/>
                                        <p:tgtEl>
                                          <p:spTgt spid="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dissolve">
                                      <p:cBhvr>
                                        <p:cTn id="30" dur="500"/>
                                        <p:tgtEl>
                                          <p:spTgt spid="55"/>
                                        </p:tgtEl>
                                      </p:cBhvr>
                                    </p:animEffect>
                                  </p:childTnLst>
                                </p:cTn>
                              </p:par>
                              <p:par>
                                <p:cTn id="31" presetID="9"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55" grpId="0"/>
      <p:bldP spid="9" grpId="0" uiExpand="1" build="p"/>
      <p:bldP spid="2" grpId="0"/>
    </p:bldLst>
  </p:timing>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60625</TotalTime>
  <Words>5510</Words>
  <Application>Microsoft Macintosh PowerPoint</Application>
  <PresentationFormat>Widescreen</PresentationFormat>
  <Paragraphs>1244</Paragraphs>
  <Slides>82</Slides>
  <Notes>78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82</vt:i4>
      </vt:variant>
    </vt:vector>
  </HeadingPairs>
  <TitlesOfParts>
    <vt:vector size="100" baseType="lpstr">
      <vt:lpstr>Arial</vt:lpstr>
      <vt:lpstr>Beirut</vt:lpstr>
      <vt:lpstr>Calibri</vt:lpstr>
      <vt:lpstr>Consolas</vt:lpstr>
      <vt:lpstr>Futura-BoldOblique</vt:lpstr>
      <vt:lpstr>Gill Sans Light</vt:lpstr>
      <vt:lpstr>Helvetica</vt:lpstr>
      <vt:lpstr>Helvetica Light</vt:lpstr>
      <vt:lpstr>Helvetica Neue</vt:lpstr>
      <vt:lpstr>Helvetica Neue Condensed</vt:lpstr>
      <vt:lpstr>Helvetica Neue Light</vt:lpstr>
      <vt:lpstr>Helvetica Neue Medium</vt:lpstr>
      <vt:lpstr>Helvetica Neue Thin</vt:lpstr>
      <vt:lpstr>HelveticaNeue</vt:lpstr>
      <vt:lpstr>Inconsolata Medium</vt:lpstr>
      <vt:lpstr>Source Sans Pro Light</vt:lpstr>
      <vt:lpstr>Wingdings</vt:lpstr>
      <vt:lpstr>1_Office Theme</vt:lpstr>
      <vt:lpstr>A Low-Latency Online Prediction Serving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Companies Build One-Off Systems</vt:lpstr>
      <vt:lpstr>PowerPoint Presentation</vt:lpstr>
      <vt:lpstr>PowerPoint Presentation</vt:lpstr>
      <vt:lpstr>PowerPoint Presentation</vt:lpstr>
      <vt:lpstr>PowerPoint Presentation</vt:lpstr>
      <vt:lpstr>Use existing systems: Offline Scoring</vt:lpstr>
      <vt:lpstr>PowerPoint Presentation</vt:lpstr>
      <vt:lpstr>PowerPoint Presentation</vt:lpstr>
      <vt:lpstr>PowerPoint Presentation</vt:lpstr>
      <vt:lpstr>PowerPoint Presentation</vt:lpstr>
      <vt:lpstr>PowerPoint Presentation</vt:lpstr>
      <vt:lpstr>PowerPoint Presentation</vt:lpstr>
      <vt:lpstr>Clipper Decouples Applications and Models</vt:lpstr>
      <vt:lpstr>Clipper Implementation</vt:lpstr>
      <vt:lpstr>Clipper Implementation</vt:lpstr>
      <vt:lpstr>Run on Kubernetes alongside other applications</vt:lpstr>
      <vt:lpstr>Getting Started with Clipper</vt:lpstr>
      <vt:lpstr>PowerPoint Presentation</vt:lpstr>
      <vt:lpstr>Clipper Decouples Applications and Models</vt:lpstr>
      <vt:lpstr>Clipper Decouples Applications and Models</vt:lpstr>
      <vt:lpstr>Clipper Decouples Applications and Models</vt:lpstr>
      <vt:lpstr>Container-based Model Deployment</vt:lpstr>
      <vt:lpstr>Container-based Model Deployment</vt:lpstr>
      <vt:lpstr>PowerPoint Presentation</vt:lpstr>
      <vt:lpstr>PowerPoint Presentation</vt:lpstr>
      <vt:lpstr>Clipper Decouples Applications and Models</vt:lpstr>
      <vt:lpstr>Clipper Decouples Applications and Models</vt:lpstr>
      <vt:lpstr>PowerPoint Presentation</vt:lpstr>
      <vt:lpstr>Clipper Architecture</vt:lpstr>
      <vt:lpstr>Batching to Improve Throughput</vt:lpstr>
      <vt:lpstr>Batching to Improve Throughput</vt:lpstr>
      <vt:lpstr>Tensor Flow Conv. Net (GPU)</vt:lpstr>
      <vt:lpstr>Tensor Flow Conv. Net (GPU)</vt:lpstr>
      <vt:lpstr>Tensor Flow Conv. Net (GPU)</vt:lpstr>
      <vt:lpstr>Batching to Improve Throughput</vt:lpstr>
      <vt:lpstr>Research Prototype to Active Open-Source Project</vt:lpstr>
      <vt:lpstr>PowerPoint Presentation</vt:lpstr>
      <vt:lpstr>Status of the project</vt:lpstr>
      <vt:lpstr>Project Goals</vt:lpstr>
      <vt:lpstr>Development Roadmap: Spring 2018</vt:lpstr>
      <vt:lpstr>Research Roadmap</vt:lpstr>
      <vt:lpstr>Serving Multi-Model Pipelines with InferLine (Work In Progress)</vt:lpstr>
      <vt:lpstr>PowerPoint Presentation</vt:lpstr>
      <vt:lpstr>Clipper Architecture</vt:lpstr>
      <vt:lpstr>PowerPoint Presentation</vt:lpstr>
      <vt:lpstr>PowerPoint Presentation</vt:lpstr>
      <vt:lpstr>Selection Policy: Estimate confidence</vt:lpstr>
      <vt:lpstr>Selection Policy: Estimate confidence</vt:lpstr>
      <vt:lpstr>Trends in Applied Machine Learning</vt:lpstr>
      <vt:lpstr>Model Composition Patterns</vt:lpstr>
      <vt:lpstr>Model Composition Patterns</vt:lpstr>
      <vt:lpstr>Model Composition Patterns</vt:lpstr>
      <vt:lpstr>Model Composition Patterns</vt:lpstr>
      <vt:lpstr>Model Composition Patterns</vt:lpstr>
      <vt:lpstr>Model Serving Considerations</vt:lpstr>
      <vt:lpstr>Global Reasoning: Motivating Example</vt:lpstr>
      <vt:lpstr>Global Reasoning: Motivating Example</vt:lpstr>
      <vt:lpstr>Global Reasoning: Motivating Example</vt:lpstr>
      <vt:lpstr>Global Reasoning: Motivating Example</vt:lpstr>
      <vt:lpstr>Global Reasoning: Motivating Example</vt:lpstr>
      <vt:lpstr>Model Performance/Cost</vt:lpstr>
      <vt:lpstr>Model Performance/Cost</vt:lpstr>
      <vt:lpstr>Model Performance/Cost</vt:lpstr>
      <vt:lpstr>Model Configuration: Control Parameters</vt:lpstr>
      <vt:lpstr>Problem Statement</vt:lpstr>
      <vt:lpstr>System Goals</vt:lpstr>
      <vt:lpstr>InferLine Architecture</vt:lpstr>
      <vt:lpstr>InferLine Architecture</vt:lpstr>
      <vt:lpstr>InferLine Architecture</vt:lpstr>
      <vt:lpstr>PowerPoint Presentation</vt:lpstr>
      <vt:lpstr>PowerPoint Presentation</vt:lpstr>
      <vt:lpstr>Overhead of decoupled architecture</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Low-Latency Online Prediction Serving System</dc:title>
  <dc:creator>Joseph Gonzalez</dc:creator>
  <cp:lastModifiedBy>Dan Crankshaw</cp:lastModifiedBy>
  <cp:revision>1026</cp:revision>
  <cp:lastPrinted>2017-02-08T19:38:09Z</cp:lastPrinted>
  <dcterms:created xsi:type="dcterms:W3CDTF">2016-06-11T00:34:45Z</dcterms:created>
  <dcterms:modified xsi:type="dcterms:W3CDTF">2018-03-16T21:00:56Z</dcterms:modified>
</cp:coreProperties>
</file>